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29"/>
  </p:notesMasterIdLst>
  <p:sldIdLst>
    <p:sldId id="414" r:id="rId3"/>
    <p:sldId id="416" r:id="rId4"/>
    <p:sldId id="417" r:id="rId5"/>
    <p:sldId id="412" r:id="rId6"/>
    <p:sldId id="413" r:id="rId7"/>
    <p:sldId id="418" r:id="rId8"/>
    <p:sldId id="419" r:id="rId9"/>
    <p:sldId id="403" r:id="rId10"/>
    <p:sldId id="420" r:id="rId11"/>
    <p:sldId id="408" r:id="rId12"/>
    <p:sldId id="406" r:id="rId13"/>
    <p:sldId id="407" r:id="rId14"/>
    <p:sldId id="421" r:id="rId15"/>
    <p:sldId id="422" r:id="rId16"/>
    <p:sldId id="423" r:id="rId17"/>
    <p:sldId id="424" r:id="rId18"/>
    <p:sldId id="426" r:id="rId19"/>
    <p:sldId id="425" r:id="rId20"/>
    <p:sldId id="427" r:id="rId21"/>
    <p:sldId id="431" r:id="rId22"/>
    <p:sldId id="405" r:id="rId23"/>
    <p:sldId id="411" r:id="rId24"/>
    <p:sldId id="409" r:id="rId25"/>
    <p:sldId id="410" r:id="rId26"/>
    <p:sldId id="415" r:id="rId27"/>
    <p:sldId id="27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1"/>
    <a:srgbClr val="197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/>
    <p:restoredTop sz="94792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378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5968;&#25454;&#26381;&#21153;&#20135;&#21697;&#37096;\1.%20&#39033;&#30446;\12.%20&#38646;&#21806;-&#23458;&#25143;&#21517;&#21333;&#31649;&#29702;\1.%20&#38656;&#27714;\&#21508;&#21333;&#20301;&#38646;&#21806;&#23458;&#25143;&#25968;&#37327;&#25968;&#3732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pPr>
            <a:r>
              <a:rPr lang="zh-CN" sz="1200" dirty="0">
                <a:solidFill>
                  <a:schemeClr val="tx1"/>
                </a:solidFill>
              </a:rPr>
              <a:t>各</a:t>
            </a:r>
            <a:r>
              <a:rPr lang="zh-CN" altLang="en-US" sz="1200" dirty="0">
                <a:solidFill>
                  <a:schemeClr val="tx1"/>
                </a:solidFill>
              </a:rPr>
              <a:t>分行</a:t>
            </a:r>
            <a:r>
              <a:rPr lang="zh-CN" sz="1200" dirty="0">
                <a:solidFill>
                  <a:schemeClr val="tx1"/>
                </a:solidFill>
              </a:rPr>
              <a:t>零售客户分级数量分布</a:t>
            </a:r>
          </a:p>
        </c:rich>
      </c:tx>
      <c:layout>
        <c:manualLayout>
          <c:xMode val="edge"/>
          <c:yMode val="edge"/>
          <c:x val="0.168588495618401"/>
          <c:y val="2.34693291693012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4A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Sheet2!$A$2:$A$18</c:f>
              <c:strCache>
                <c:ptCount val="17"/>
                <c:pt idx="0">
                  <c:v>北京分行</c:v>
                </c:pt>
                <c:pt idx="1">
                  <c:v>常州分行</c:v>
                </c:pt>
                <c:pt idx="2">
                  <c:v>杭州分行</c:v>
                </c:pt>
                <c:pt idx="3">
                  <c:v>淮安分行</c:v>
                </c:pt>
                <c:pt idx="4">
                  <c:v>江北新区分行</c:v>
                </c:pt>
                <c:pt idx="5">
                  <c:v>连云港分行</c:v>
                </c:pt>
                <c:pt idx="6">
                  <c:v>南京分行</c:v>
                </c:pt>
                <c:pt idx="7">
                  <c:v>南通分行</c:v>
                </c:pt>
                <c:pt idx="8">
                  <c:v>上海分行</c:v>
                </c:pt>
                <c:pt idx="9">
                  <c:v>苏州分行</c:v>
                </c:pt>
                <c:pt idx="10">
                  <c:v>泰州分行</c:v>
                </c:pt>
                <c:pt idx="11">
                  <c:v>无锡分行</c:v>
                </c:pt>
                <c:pt idx="12">
                  <c:v>宿迁分行</c:v>
                </c:pt>
                <c:pt idx="13">
                  <c:v>徐州分行</c:v>
                </c:pt>
                <c:pt idx="14">
                  <c:v>盐城分行</c:v>
                </c:pt>
                <c:pt idx="15">
                  <c:v>扬州分行</c:v>
                </c:pt>
                <c:pt idx="16">
                  <c:v>镇江分行</c:v>
                </c:pt>
              </c:strCache>
            </c:strRef>
          </c:cat>
          <c:val>
            <c:numRef>
              <c:f>Sheet2!$B$2:$B$18</c:f>
              <c:numCache>
                <c:formatCode>General</c:formatCode>
                <c:ptCount val="17"/>
                <c:pt idx="0">
                  <c:v>112</c:v>
                </c:pt>
                <c:pt idx="1">
                  <c:v>154</c:v>
                </c:pt>
                <c:pt idx="2">
                  <c:v>183</c:v>
                </c:pt>
                <c:pt idx="3">
                  <c:v>9</c:v>
                </c:pt>
                <c:pt idx="4">
                  <c:v>24</c:v>
                </c:pt>
                <c:pt idx="5">
                  <c:v>21</c:v>
                </c:pt>
                <c:pt idx="6">
                  <c:v>390</c:v>
                </c:pt>
                <c:pt idx="7">
                  <c:v>176</c:v>
                </c:pt>
                <c:pt idx="8">
                  <c:v>122</c:v>
                </c:pt>
                <c:pt idx="9">
                  <c:v>76</c:v>
                </c:pt>
                <c:pt idx="10">
                  <c:v>130</c:v>
                </c:pt>
                <c:pt idx="11">
                  <c:v>148</c:v>
                </c:pt>
                <c:pt idx="12">
                  <c:v>39</c:v>
                </c:pt>
                <c:pt idx="13">
                  <c:v>48</c:v>
                </c:pt>
                <c:pt idx="14">
                  <c:v>48</c:v>
                </c:pt>
                <c:pt idx="15">
                  <c:v>91</c:v>
                </c:pt>
                <c:pt idx="16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05-594F-A6ED-88731109EBD1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3A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Sheet2!$A$2:$A$18</c:f>
              <c:strCache>
                <c:ptCount val="17"/>
                <c:pt idx="0">
                  <c:v>北京分行</c:v>
                </c:pt>
                <c:pt idx="1">
                  <c:v>常州分行</c:v>
                </c:pt>
                <c:pt idx="2">
                  <c:v>杭州分行</c:v>
                </c:pt>
                <c:pt idx="3">
                  <c:v>淮安分行</c:v>
                </c:pt>
                <c:pt idx="4">
                  <c:v>江北新区分行</c:v>
                </c:pt>
                <c:pt idx="5">
                  <c:v>连云港分行</c:v>
                </c:pt>
                <c:pt idx="6">
                  <c:v>南京分行</c:v>
                </c:pt>
                <c:pt idx="7">
                  <c:v>南通分行</c:v>
                </c:pt>
                <c:pt idx="8">
                  <c:v>上海分行</c:v>
                </c:pt>
                <c:pt idx="9">
                  <c:v>苏州分行</c:v>
                </c:pt>
                <c:pt idx="10">
                  <c:v>泰州分行</c:v>
                </c:pt>
                <c:pt idx="11">
                  <c:v>无锡分行</c:v>
                </c:pt>
                <c:pt idx="12">
                  <c:v>宿迁分行</c:v>
                </c:pt>
                <c:pt idx="13">
                  <c:v>徐州分行</c:v>
                </c:pt>
                <c:pt idx="14">
                  <c:v>盐城分行</c:v>
                </c:pt>
                <c:pt idx="15">
                  <c:v>扬州分行</c:v>
                </c:pt>
                <c:pt idx="16">
                  <c:v>镇江分行</c:v>
                </c:pt>
              </c:strCache>
            </c:strRef>
          </c:cat>
          <c:val>
            <c:numRef>
              <c:f>Sheet2!$C$2:$C$18</c:f>
              <c:numCache>
                <c:formatCode>General</c:formatCode>
                <c:ptCount val="17"/>
                <c:pt idx="0">
                  <c:v>218</c:v>
                </c:pt>
                <c:pt idx="1">
                  <c:v>240</c:v>
                </c:pt>
                <c:pt idx="2">
                  <c:v>197</c:v>
                </c:pt>
                <c:pt idx="3">
                  <c:v>104</c:v>
                </c:pt>
                <c:pt idx="4">
                  <c:v>105</c:v>
                </c:pt>
                <c:pt idx="5">
                  <c:v>43</c:v>
                </c:pt>
                <c:pt idx="6">
                  <c:v>663</c:v>
                </c:pt>
                <c:pt idx="7">
                  <c:v>293</c:v>
                </c:pt>
                <c:pt idx="8">
                  <c:v>110</c:v>
                </c:pt>
                <c:pt idx="9">
                  <c:v>267</c:v>
                </c:pt>
                <c:pt idx="10">
                  <c:v>214</c:v>
                </c:pt>
                <c:pt idx="11">
                  <c:v>423</c:v>
                </c:pt>
                <c:pt idx="12">
                  <c:v>150</c:v>
                </c:pt>
                <c:pt idx="13">
                  <c:v>137</c:v>
                </c:pt>
                <c:pt idx="14">
                  <c:v>193</c:v>
                </c:pt>
                <c:pt idx="15">
                  <c:v>275</c:v>
                </c:pt>
                <c:pt idx="16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05-594F-A6ED-88731109EBD1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2A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Sheet2!$A$2:$A$18</c:f>
              <c:strCache>
                <c:ptCount val="17"/>
                <c:pt idx="0">
                  <c:v>北京分行</c:v>
                </c:pt>
                <c:pt idx="1">
                  <c:v>常州分行</c:v>
                </c:pt>
                <c:pt idx="2">
                  <c:v>杭州分行</c:v>
                </c:pt>
                <c:pt idx="3">
                  <c:v>淮安分行</c:v>
                </c:pt>
                <c:pt idx="4">
                  <c:v>江北新区分行</c:v>
                </c:pt>
                <c:pt idx="5">
                  <c:v>连云港分行</c:v>
                </c:pt>
                <c:pt idx="6">
                  <c:v>南京分行</c:v>
                </c:pt>
                <c:pt idx="7">
                  <c:v>南通分行</c:v>
                </c:pt>
                <c:pt idx="8">
                  <c:v>上海分行</c:v>
                </c:pt>
                <c:pt idx="9">
                  <c:v>苏州分行</c:v>
                </c:pt>
                <c:pt idx="10">
                  <c:v>泰州分行</c:v>
                </c:pt>
                <c:pt idx="11">
                  <c:v>无锡分行</c:v>
                </c:pt>
                <c:pt idx="12">
                  <c:v>宿迁分行</c:v>
                </c:pt>
                <c:pt idx="13">
                  <c:v>徐州分行</c:v>
                </c:pt>
                <c:pt idx="14">
                  <c:v>盐城分行</c:v>
                </c:pt>
                <c:pt idx="15">
                  <c:v>扬州分行</c:v>
                </c:pt>
                <c:pt idx="16">
                  <c:v>镇江分行</c:v>
                </c:pt>
              </c:strCache>
            </c:strRef>
          </c:cat>
          <c:val>
            <c:numRef>
              <c:f>Sheet2!$D$2:$D$18</c:f>
              <c:numCache>
                <c:formatCode>General</c:formatCode>
                <c:ptCount val="17"/>
                <c:pt idx="0">
                  <c:v>1887</c:v>
                </c:pt>
                <c:pt idx="1">
                  <c:v>548</c:v>
                </c:pt>
                <c:pt idx="2">
                  <c:v>1137</c:v>
                </c:pt>
                <c:pt idx="3">
                  <c:v>131</c:v>
                </c:pt>
                <c:pt idx="4">
                  <c:v>193</c:v>
                </c:pt>
                <c:pt idx="5">
                  <c:v>113</c:v>
                </c:pt>
                <c:pt idx="6">
                  <c:v>3278</c:v>
                </c:pt>
                <c:pt idx="7">
                  <c:v>1099</c:v>
                </c:pt>
                <c:pt idx="8">
                  <c:v>2460</c:v>
                </c:pt>
                <c:pt idx="9">
                  <c:v>904</c:v>
                </c:pt>
                <c:pt idx="10">
                  <c:v>585</c:v>
                </c:pt>
                <c:pt idx="11">
                  <c:v>721</c:v>
                </c:pt>
                <c:pt idx="12">
                  <c:v>194</c:v>
                </c:pt>
                <c:pt idx="13">
                  <c:v>294</c:v>
                </c:pt>
                <c:pt idx="14">
                  <c:v>676</c:v>
                </c:pt>
                <c:pt idx="15">
                  <c:v>611</c:v>
                </c:pt>
                <c:pt idx="16">
                  <c:v>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05-594F-A6ED-88731109EB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3976016"/>
        <c:axId val="-13973296"/>
      </c:barChart>
      <c:catAx>
        <c:axId val="-13976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-13973296"/>
        <c:crosses val="autoZero"/>
        <c:auto val="1"/>
        <c:lblAlgn val="ctr"/>
        <c:lblOffset val="100"/>
        <c:noMultiLvlLbl val="0"/>
      </c:catAx>
      <c:valAx>
        <c:axId val="-13973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760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latin typeface="微软雅黑" panose="020B0503020204020204" charset="-122"/>
          <a:ea typeface="微软雅黑" panose="020B050302020402020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7F729-47D1-BB48-8C93-C4383A126B6B}" type="datetimeFigureOut">
              <a:rPr kumimoji="1" lang="zh-CN" altLang="en-US" smtClean="0"/>
              <a:t>2024/3/18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2AFF2-E309-9B41-A85B-4832F308BF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91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2B6FD-F4BD-468C-B779-C842F93EB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177B8E-F284-4A7B-8B63-5D63F80CC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E63BC-8FF8-4CAE-996B-968D7C27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CCEF7-9FA3-4C2F-947E-733E0EEE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94391-2C3A-4CD3-8B6A-01D96392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26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11587-49A8-4039-B416-F4307C12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977B92-E413-41A1-AFE6-CB736F16C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AEEE4-B7C2-43E7-BD49-BA05E49E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14F68-78E3-429A-9874-4288D818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7A1B1-917B-4C8D-9932-0DFFDBD2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68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C3E914-D4C8-4C83-8F74-8F13479BF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41D12-B1C8-4C84-9693-C4E1925F6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C0193-5CB5-4408-B91B-2C648EDF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8C83B-C250-4377-8BE6-93FB8BE2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74601-E395-4718-9DA3-1DEB194E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912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255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300" y="396245"/>
            <a:ext cx="1631279" cy="58712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433481" y="-774831"/>
            <a:ext cx="5535269" cy="357852"/>
          </a:xfrm>
          <a:prstGeom prst="rect">
            <a:avLst/>
          </a:prstGeom>
          <a:gradFill flip="none" rotWithShape="1">
            <a:gsLst>
              <a:gs pos="0">
                <a:srgbClr val="7AD5FE"/>
              </a:gs>
              <a:gs pos="10000">
                <a:srgbClr val="54CAFE"/>
              </a:gs>
              <a:gs pos="35000">
                <a:srgbClr val="4B72CA"/>
              </a:gs>
              <a:gs pos="22000">
                <a:srgbClr val="50B0FE"/>
              </a:gs>
              <a:gs pos="69000">
                <a:srgbClr val="754FC4"/>
              </a:gs>
              <a:gs pos="52000">
                <a:srgbClr val="0E3A97"/>
              </a:gs>
              <a:gs pos="100000">
                <a:srgbClr val="29CDCD">
                  <a:alpha val="65000"/>
                  <a:lumMod val="99000"/>
                  <a:lumOff val="1000"/>
                </a:srgbClr>
              </a:gs>
              <a:gs pos="86000">
                <a:srgbClr val="88E8D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683541" y="-919905"/>
            <a:ext cx="648000" cy="648000"/>
          </a:xfrm>
          <a:prstGeom prst="ellipse">
            <a:avLst/>
          </a:prstGeom>
          <a:gradFill flip="none" rotWithShape="1">
            <a:gsLst>
              <a:gs pos="0">
                <a:srgbClr val="90D7FE"/>
              </a:gs>
              <a:gs pos="49000">
                <a:srgbClr val="4BBDFE"/>
              </a:gs>
              <a:gs pos="96000">
                <a:srgbClr val="01A3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897302" y="-919905"/>
            <a:ext cx="648000" cy="648000"/>
          </a:xfrm>
          <a:prstGeom prst="ellipse">
            <a:avLst/>
          </a:prstGeom>
          <a:gradFill>
            <a:gsLst>
              <a:gs pos="0">
                <a:srgbClr val="F48C91"/>
              </a:gs>
              <a:gs pos="49000">
                <a:srgbClr val="ED4047"/>
              </a:gs>
              <a:gs pos="96000">
                <a:srgbClr val="EA222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3111063" y="-919905"/>
            <a:ext cx="648000" cy="648000"/>
          </a:xfrm>
          <a:prstGeom prst="ellipse">
            <a:avLst/>
          </a:prstGeom>
          <a:gradFill>
            <a:gsLst>
              <a:gs pos="0">
                <a:srgbClr val="FCC984"/>
              </a:gs>
              <a:gs pos="49000">
                <a:srgbClr val="FBC070"/>
              </a:gs>
              <a:gs pos="96000">
                <a:srgbClr val="F99F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4324824" y="-919905"/>
            <a:ext cx="648000" cy="648000"/>
          </a:xfrm>
          <a:prstGeom prst="ellipse">
            <a:avLst/>
          </a:prstGeom>
          <a:gradFill>
            <a:gsLst>
              <a:gs pos="0">
                <a:srgbClr val="57A1F3"/>
              </a:gs>
              <a:gs pos="49000">
                <a:srgbClr val="338EF0"/>
              </a:gs>
              <a:gs pos="96000">
                <a:srgbClr val="0367F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7A0E15-9475-EB4B-8BF4-B57BE461B906}"/>
              </a:ext>
            </a:extLst>
          </p:cNvPr>
          <p:cNvSpPr/>
          <p:nvPr userDrawn="1"/>
        </p:nvSpPr>
        <p:spPr>
          <a:xfrm rot="13500000">
            <a:off x="1338014" y="575492"/>
            <a:ext cx="291422" cy="291423"/>
          </a:xfrm>
          <a:prstGeom prst="rect">
            <a:avLst/>
          </a:prstGeom>
          <a:solidFill>
            <a:srgbClr val="3C93F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7B1F4E-AEE8-E247-B113-6BE9E89FF5F1}"/>
              </a:ext>
            </a:extLst>
          </p:cNvPr>
          <p:cNvSpPr/>
          <p:nvPr userDrawn="1"/>
        </p:nvSpPr>
        <p:spPr>
          <a:xfrm rot="13500000">
            <a:off x="1591471" y="609362"/>
            <a:ext cx="223681" cy="223682"/>
          </a:xfrm>
          <a:prstGeom prst="rect">
            <a:avLst/>
          </a:prstGeom>
          <a:solidFill>
            <a:srgbClr val="4FC0F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FC0FE"/>
              </a:solidFill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C0EFE98-580B-4942-9806-33F778FEBC71}"/>
              </a:ext>
            </a:extLst>
          </p:cNvPr>
          <p:cNvSpPr/>
          <p:nvPr userDrawn="1"/>
        </p:nvSpPr>
        <p:spPr>
          <a:xfrm rot="2700000">
            <a:off x="481468" y="371378"/>
            <a:ext cx="642538" cy="642538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标题 20">
            <a:extLst>
              <a:ext uri="{FF2B5EF4-FFF2-40B4-BE49-F238E27FC236}">
                <a16:creationId xmlns:a16="http://schemas.microsoft.com/office/drawing/2014/main" id="{5297A492-4AD0-ED4B-BFB8-D792EA77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491" y="389957"/>
            <a:ext cx="7736819" cy="648001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2C40A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145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7" y="611648"/>
            <a:ext cx="12204000" cy="16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6" y="-70720"/>
            <a:ext cx="1882277" cy="796349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3" y="6601258"/>
            <a:ext cx="12168000" cy="11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127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7" y="611648"/>
            <a:ext cx="12204000" cy="16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183" y="-101435"/>
            <a:ext cx="1882277" cy="796349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3" y="6601258"/>
            <a:ext cx="12168000" cy="11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0352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300" y="396245"/>
            <a:ext cx="1631279" cy="58712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433481" y="-774831"/>
            <a:ext cx="5535269" cy="357852"/>
          </a:xfrm>
          <a:prstGeom prst="rect">
            <a:avLst/>
          </a:prstGeom>
          <a:gradFill flip="none" rotWithShape="1">
            <a:gsLst>
              <a:gs pos="0">
                <a:srgbClr val="7AD5FE"/>
              </a:gs>
              <a:gs pos="10000">
                <a:srgbClr val="54CAFE"/>
              </a:gs>
              <a:gs pos="35000">
                <a:srgbClr val="4B72CA"/>
              </a:gs>
              <a:gs pos="22000">
                <a:srgbClr val="50B0FE"/>
              </a:gs>
              <a:gs pos="69000">
                <a:srgbClr val="754FC4"/>
              </a:gs>
              <a:gs pos="52000">
                <a:srgbClr val="0E3A97"/>
              </a:gs>
              <a:gs pos="100000">
                <a:srgbClr val="29CDCD">
                  <a:alpha val="65000"/>
                  <a:lumMod val="99000"/>
                  <a:lumOff val="1000"/>
                </a:srgbClr>
              </a:gs>
              <a:gs pos="86000">
                <a:srgbClr val="88E8D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683541" y="-919905"/>
            <a:ext cx="648000" cy="648000"/>
          </a:xfrm>
          <a:prstGeom prst="ellipse">
            <a:avLst/>
          </a:prstGeom>
          <a:gradFill flip="none" rotWithShape="1">
            <a:gsLst>
              <a:gs pos="0">
                <a:srgbClr val="90D7FE"/>
              </a:gs>
              <a:gs pos="49000">
                <a:srgbClr val="4BBDFE"/>
              </a:gs>
              <a:gs pos="96000">
                <a:srgbClr val="01A3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897302" y="-919905"/>
            <a:ext cx="648000" cy="648000"/>
          </a:xfrm>
          <a:prstGeom prst="ellipse">
            <a:avLst/>
          </a:prstGeom>
          <a:gradFill>
            <a:gsLst>
              <a:gs pos="0">
                <a:srgbClr val="F48C91"/>
              </a:gs>
              <a:gs pos="49000">
                <a:srgbClr val="ED4047"/>
              </a:gs>
              <a:gs pos="96000">
                <a:srgbClr val="EA222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3111063" y="-919905"/>
            <a:ext cx="648000" cy="648000"/>
          </a:xfrm>
          <a:prstGeom prst="ellipse">
            <a:avLst/>
          </a:prstGeom>
          <a:gradFill>
            <a:gsLst>
              <a:gs pos="0">
                <a:srgbClr val="FCC984"/>
              </a:gs>
              <a:gs pos="49000">
                <a:srgbClr val="FBC070"/>
              </a:gs>
              <a:gs pos="96000">
                <a:srgbClr val="F99F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4324824" y="-919905"/>
            <a:ext cx="648000" cy="648000"/>
          </a:xfrm>
          <a:prstGeom prst="ellipse">
            <a:avLst/>
          </a:prstGeom>
          <a:gradFill>
            <a:gsLst>
              <a:gs pos="0">
                <a:srgbClr val="57A1F3"/>
              </a:gs>
              <a:gs pos="49000">
                <a:srgbClr val="338EF0"/>
              </a:gs>
              <a:gs pos="96000">
                <a:srgbClr val="0367F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7A0E15-9475-EB4B-8BF4-B57BE461B906}"/>
              </a:ext>
            </a:extLst>
          </p:cNvPr>
          <p:cNvSpPr/>
          <p:nvPr userDrawn="1"/>
        </p:nvSpPr>
        <p:spPr>
          <a:xfrm rot="13500000">
            <a:off x="1338014" y="575492"/>
            <a:ext cx="291422" cy="291423"/>
          </a:xfrm>
          <a:prstGeom prst="rect">
            <a:avLst/>
          </a:prstGeom>
          <a:solidFill>
            <a:srgbClr val="3C93F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7B1F4E-AEE8-E247-B113-6BE9E89FF5F1}"/>
              </a:ext>
            </a:extLst>
          </p:cNvPr>
          <p:cNvSpPr/>
          <p:nvPr userDrawn="1"/>
        </p:nvSpPr>
        <p:spPr>
          <a:xfrm rot="13500000">
            <a:off x="1591471" y="609362"/>
            <a:ext cx="223681" cy="223682"/>
          </a:xfrm>
          <a:prstGeom prst="rect">
            <a:avLst/>
          </a:prstGeom>
          <a:solidFill>
            <a:srgbClr val="4FC0F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FC0FE"/>
              </a:solidFill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C0EFE98-580B-4942-9806-33F778FEBC71}"/>
              </a:ext>
            </a:extLst>
          </p:cNvPr>
          <p:cNvSpPr/>
          <p:nvPr userDrawn="1"/>
        </p:nvSpPr>
        <p:spPr>
          <a:xfrm rot="2700000">
            <a:off x="481468" y="371378"/>
            <a:ext cx="642538" cy="642538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标题 20">
            <a:extLst>
              <a:ext uri="{FF2B5EF4-FFF2-40B4-BE49-F238E27FC236}">
                <a16:creationId xmlns:a16="http://schemas.microsoft.com/office/drawing/2014/main" id="{5297A492-4AD0-ED4B-BFB8-D792EA77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491" y="389957"/>
            <a:ext cx="7736819" cy="648001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2C40A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0753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57E2-3F08-4F8C-A2EE-6D750A52CB0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494-14B5-47E3-B470-660FAF88C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087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100546" y="91151"/>
            <a:ext cx="11990909" cy="6696783"/>
          </a:xfrm>
          <a:prstGeom prst="roundRect">
            <a:avLst>
              <a:gd name="adj" fmla="val 2701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2"/>
          <a:stretch>
            <a:fillRect/>
          </a:stretch>
        </p:blipFill>
        <p:spPr>
          <a:xfrm>
            <a:off x="8368693" y="547426"/>
            <a:ext cx="3726857" cy="621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73"/>
          <a:stretch>
            <a:fillRect/>
          </a:stretch>
        </p:blipFill>
        <p:spPr>
          <a:xfrm>
            <a:off x="105875" y="475511"/>
            <a:ext cx="3941379" cy="61744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3" y="71521"/>
            <a:ext cx="1432665" cy="63787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9222717" y="185082"/>
            <a:ext cx="2852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内部资料仅供学习，请勿外传</a:t>
            </a:r>
          </a:p>
        </p:txBody>
      </p:sp>
    </p:spTree>
    <p:extLst>
      <p:ext uri="{BB962C8B-B14F-4D97-AF65-F5344CB8AC3E}">
        <p14:creationId xmlns:p14="http://schemas.microsoft.com/office/powerpoint/2010/main" val="314116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F9796-C96E-4974-A982-53177FAB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10DE4-77A3-44DB-A41E-66A8FF66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9D31E-A842-4492-B577-EABBC035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AFD91-EA99-45E2-94D2-E2268D9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BF7CD-AEAA-4CA4-9C33-48E62551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36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17DD2-3417-4280-849D-579F020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3036F9-1E9B-476B-87F0-048D1166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2CE2B-BB40-47B7-8474-140537BF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17E4-21FF-4064-A7D9-3342D235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7D75F-A3D5-4F34-86FF-24E68571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94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D0309-84E8-4837-8744-03383CF1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07F7E-FAEF-4EE1-AAB7-04F61F06E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74CA8B-7A47-42E3-BEE7-6FA2AC340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1A133-F617-4F7F-BF68-F56F1191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6A852-46C7-40C3-88C3-65393748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588C48-D57C-4685-98E7-00AB0E01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45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CFC3F-319A-47C2-9B9B-8A50B39A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A4B76-2075-4D0D-A582-563661EF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ADC5A-CAFC-401A-AB12-3256A289E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27E3-D202-4203-A6E6-082995874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009F12-4391-4FC6-94CA-2E6626C0D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DFCE96-8227-4134-BAB5-72D757DE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893A2B-E9E2-4645-8F37-9BE44E2E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4FB3BA-38E1-4C3F-8FA8-1CFA1FFF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37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7375A-A32F-4047-9514-44D6B821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86E91F-2015-44A1-91B1-D2F1870A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F576B7-A743-47EB-9D21-B144EA9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68566-9BB0-4260-984C-484AB4C5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10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7BCCE-B996-4806-8952-0CF314FA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35C8A0-F46B-403F-AD01-826079A6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3DD43-BFD0-4A49-9297-3FF91B04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73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8B125-5686-4C22-8AC9-9D21CCC0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3BCDD-014D-4845-A1B6-D8D5BB31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C1179C-0B81-43D7-95DD-BF28BEA2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92B47-DE2B-427A-8F31-93FE8598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317B2-67A5-47F2-9299-FE16D58A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FC1EF8-ECB1-4816-B862-3746C6CB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05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A373C-035E-4B4D-A969-370AD4D9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F09BFB-F637-4B94-9B5F-8E45C9165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A33CA1-0D0A-4EB2-9B28-435A71001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40B2ED-9610-427B-BB39-E0A2C0BF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93FCBB-AF0F-4EF4-BE59-2A745C0D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D23A0-2B33-409D-A944-1C23E4C1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60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EC9557-F8F0-42CE-B98D-A8CCC98E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A2ABE0-4077-4D8E-AAD3-45B5D0A4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8D801-2E82-4C96-BAC9-56B13281F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918B4-3F95-4A14-B2AF-34258F79343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F90C0-65A6-4A31-BD50-FBB7894F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00936-A6A1-4B8A-BA49-3F1015659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86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557E2-3F08-4F8C-A2EE-6D750A52CB0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7D494-14B5-47E3-B470-660FAF88C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9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98.xml"/><Relationship Id="rId21" Type="http://schemas.openxmlformats.org/officeDocument/2006/relationships/tags" Target="../tags/tag93.xml"/><Relationship Id="rId42" Type="http://schemas.openxmlformats.org/officeDocument/2006/relationships/tags" Target="../tags/tag114.xml"/><Relationship Id="rId47" Type="http://schemas.openxmlformats.org/officeDocument/2006/relationships/tags" Target="../tags/tag119.xml"/><Relationship Id="rId63" Type="http://schemas.openxmlformats.org/officeDocument/2006/relationships/tags" Target="../tags/tag135.xml"/><Relationship Id="rId68" Type="http://schemas.openxmlformats.org/officeDocument/2006/relationships/image" Target="../media/image18.svg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9" Type="http://schemas.openxmlformats.org/officeDocument/2006/relationships/tags" Target="../tags/tag101.xml"/><Relationship Id="rId11" Type="http://schemas.openxmlformats.org/officeDocument/2006/relationships/tags" Target="../tags/tag83.xml"/><Relationship Id="rId24" Type="http://schemas.openxmlformats.org/officeDocument/2006/relationships/tags" Target="../tags/tag96.xml"/><Relationship Id="rId32" Type="http://schemas.openxmlformats.org/officeDocument/2006/relationships/tags" Target="../tags/tag104.xml"/><Relationship Id="rId37" Type="http://schemas.openxmlformats.org/officeDocument/2006/relationships/tags" Target="../tags/tag109.xml"/><Relationship Id="rId40" Type="http://schemas.openxmlformats.org/officeDocument/2006/relationships/tags" Target="../tags/tag112.xml"/><Relationship Id="rId45" Type="http://schemas.openxmlformats.org/officeDocument/2006/relationships/tags" Target="../tags/tag117.xml"/><Relationship Id="rId53" Type="http://schemas.openxmlformats.org/officeDocument/2006/relationships/tags" Target="../tags/tag125.xml"/><Relationship Id="rId58" Type="http://schemas.openxmlformats.org/officeDocument/2006/relationships/tags" Target="../tags/tag130.xml"/><Relationship Id="rId66" Type="http://schemas.openxmlformats.org/officeDocument/2006/relationships/image" Target="../media/image16.svg"/><Relationship Id="rId5" Type="http://schemas.openxmlformats.org/officeDocument/2006/relationships/tags" Target="../tags/tag77.xml"/><Relationship Id="rId61" Type="http://schemas.openxmlformats.org/officeDocument/2006/relationships/tags" Target="../tags/tag133.xml"/><Relationship Id="rId19" Type="http://schemas.openxmlformats.org/officeDocument/2006/relationships/tags" Target="../tags/tag91.xml"/><Relationship Id="rId14" Type="http://schemas.openxmlformats.org/officeDocument/2006/relationships/tags" Target="../tags/tag86.xml"/><Relationship Id="rId22" Type="http://schemas.openxmlformats.org/officeDocument/2006/relationships/tags" Target="../tags/tag94.xml"/><Relationship Id="rId27" Type="http://schemas.openxmlformats.org/officeDocument/2006/relationships/tags" Target="../tags/tag99.xml"/><Relationship Id="rId30" Type="http://schemas.openxmlformats.org/officeDocument/2006/relationships/tags" Target="../tags/tag102.xml"/><Relationship Id="rId35" Type="http://schemas.openxmlformats.org/officeDocument/2006/relationships/tags" Target="../tags/tag107.xml"/><Relationship Id="rId43" Type="http://schemas.openxmlformats.org/officeDocument/2006/relationships/tags" Target="../tags/tag115.xml"/><Relationship Id="rId48" Type="http://schemas.openxmlformats.org/officeDocument/2006/relationships/tags" Target="../tags/tag120.xml"/><Relationship Id="rId56" Type="http://schemas.openxmlformats.org/officeDocument/2006/relationships/tags" Target="../tags/tag128.xml"/><Relationship Id="rId64" Type="http://schemas.openxmlformats.org/officeDocument/2006/relationships/slideLayout" Target="../slideLayouts/slideLayout16.xml"/><Relationship Id="rId69" Type="http://schemas.openxmlformats.org/officeDocument/2006/relationships/image" Target="../media/image19.png"/><Relationship Id="rId8" Type="http://schemas.openxmlformats.org/officeDocument/2006/relationships/tags" Target="../tags/tag80.xml"/><Relationship Id="rId51" Type="http://schemas.openxmlformats.org/officeDocument/2006/relationships/tags" Target="../tags/tag123.xml"/><Relationship Id="rId3" Type="http://schemas.openxmlformats.org/officeDocument/2006/relationships/tags" Target="../tags/tag75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5" Type="http://schemas.openxmlformats.org/officeDocument/2006/relationships/tags" Target="../tags/tag97.xml"/><Relationship Id="rId33" Type="http://schemas.openxmlformats.org/officeDocument/2006/relationships/tags" Target="../tags/tag105.xml"/><Relationship Id="rId38" Type="http://schemas.openxmlformats.org/officeDocument/2006/relationships/tags" Target="../tags/tag110.xml"/><Relationship Id="rId46" Type="http://schemas.openxmlformats.org/officeDocument/2006/relationships/tags" Target="../tags/tag118.xml"/><Relationship Id="rId59" Type="http://schemas.openxmlformats.org/officeDocument/2006/relationships/tags" Target="../tags/tag131.xml"/><Relationship Id="rId67" Type="http://schemas.openxmlformats.org/officeDocument/2006/relationships/image" Target="../media/image17.png"/><Relationship Id="rId20" Type="http://schemas.openxmlformats.org/officeDocument/2006/relationships/tags" Target="../tags/tag92.xml"/><Relationship Id="rId41" Type="http://schemas.openxmlformats.org/officeDocument/2006/relationships/tags" Target="../tags/tag113.xml"/><Relationship Id="rId54" Type="http://schemas.openxmlformats.org/officeDocument/2006/relationships/tags" Target="../tags/tag126.xml"/><Relationship Id="rId62" Type="http://schemas.openxmlformats.org/officeDocument/2006/relationships/tags" Target="../tags/tag134.xml"/><Relationship Id="rId70" Type="http://schemas.openxmlformats.org/officeDocument/2006/relationships/image" Target="../media/image20.sv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5" Type="http://schemas.openxmlformats.org/officeDocument/2006/relationships/tags" Target="../tags/tag87.xml"/><Relationship Id="rId23" Type="http://schemas.openxmlformats.org/officeDocument/2006/relationships/tags" Target="../tags/tag95.xml"/><Relationship Id="rId28" Type="http://schemas.openxmlformats.org/officeDocument/2006/relationships/tags" Target="../tags/tag100.xml"/><Relationship Id="rId36" Type="http://schemas.openxmlformats.org/officeDocument/2006/relationships/tags" Target="../tags/tag108.xml"/><Relationship Id="rId49" Type="http://schemas.openxmlformats.org/officeDocument/2006/relationships/tags" Target="../tags/tag121.xml"/><Relationship Id="rId57" Type="http://schemas.openxmlformats.org/officeDocument/2006/relationships/tags" Target="../tags/tag129.xml"/><Relationship Id="rId10" Type="http://schemas.openxmlformats.org/officeDocument/2006/relationships/tags" Target="../tags/tag82.xml"/><Relationship Id="rId31" Type="http://schemas.openxmlformats.org/officeDocument/2006/relationships/tags" Target="../tags/tag103.xml"/><Relationship Id="rId44" Type="http://schemas.openxmlformats.org/officeDocument/2006/relationships/tags" Target="../tags/tag116.xml"/><Relationship Id="rId52" Type="http://schemas.openxmlformats.org/officeDocument/2006/relationships/tags" Target="../tags/tag124.xml"/><Relationship Id="rId60" Type="http://schemas.openxmlformats.org/officeDocument/2006/relationships/tags" Target="../tags/tag132.xml"/><Relationship Id="rId65" Type="http://schemas.openxmlformats.org/officeDocument/2006/relationships/image" Target="../media/image15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39" Type="http://schemas.openxmlformats.org/officeDocument/2006/relationships/tags" Target="../tags/tag111.xml"/><Relationship Id="rId34" Type="http://schemas.openxmlformats.org/officeDocument/2006/relationships/tags" Target="../tags/tag106.xml"/><Relationship Id="rId50" Type="http://schemas.openxmlformats.org/officeDocument/2006/relationships/tags" Target="../tags/tag122.xml"/><Relationship Id="rId55" Type="http://schemas.openxmlformats.org/officeDocument/2006/relationships/tags" Target="../tags/tag1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26" Type="http://schemas.openxmlformats.org/officeDocument/2006/relationships/tags" Target="../tags/tag161.xml"/><Relationship Id="rId3" Type="http://schemas.openxmlformats.org/officeDocument/2006/relationships/tags" Target="../tags/tag138.xml"/><Relationship Id="rId21" Type="http://schemas.openxmlformats.org/officeDocument/2006/relationships/tags" Target="../tags/tag156.xml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5" Type="http://schemas.openxmlformats.org/officeDocument/2006/relationships/tags" Target="../tags/tag160.xml"/><Relationship Id="rId33" Type="http://schemas.openxmlformats.org/officeDocument/2006/relationships/image" Target="../media/image29.png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0" Type="http://schemas.openxmlformats.org/officeDocument/2006/relationships/tags" Target="../tags/tag155.xml"/><Relationship Id="rId29" Type="http://schemas.openxmlformats.org/officeDocument/2006/relationships/tags" Target="../tags/tag164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24" Type="http://schemas.openxmlformats.org/officeDocument/2006/relationships/tags" Target="../tags/tag159.xml"/><Relationship Id="rId32" Type="http://schemas.openxmlformats.org/officeDocument/2006/relationships/slideLayout" Target="../slideLayouts/slideLayout16.xml"/><Relationship Id="rId5" Type="http://schemas.openxmlformats.org/officeDocument/2006/relationships/tags" Target="../tags/tag140.xml"/><Relationship Id="rId15" Type="http://schemas.openxmlformats.org/officeDocument/2006/relationships/tags" Target="../tags/tag150.xml"/><Relationship Id="rId23" Type="http://schemas.openxmlformats.org/officeDocument/2006/relationships/tags" Target="../tags/tag158.xml"/><Relationship Id="rId28" Type="http://schemas.openxmlformats.org/officeDocument/2006/relationships/tags" Target="../tags/tag163.xml"/><Relationship Id="rId10" Type="http://schemas.openxmlformats.org/officeDocument/2006/relationships/tags" Target="../tags/tag145.xml"/><Relationship Id="rId19" Type="http://schemas.openxmlformats.org/officeDocument/2006/relationships/tags" Target="../tags/tag154.xml"/><Relationship Id="rId31" Type="http://schemas.openxmlformats.org/officeDocument/2006/relationships/tags" Target="../tags/tag166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49.xml"/><Relationship Id="rId22" Type="http://schemas.openxmlformats.org/officeDocument/2006/relationships/tags" Target="../tags/tag157.xml"/><Relationship Id="rId27" Type="http://schemas.openxmlformats.org/officeDocument/2006/relationships/tags" Target="../tags/tag162.xml"/><Relationship Id="rId30" Type="http://schemas.openxmlformats.org/officeDocument/2006/relationships/tags" Target="../tags/tag165.xml"/><Relationship Id="rId8" Type="http://schemas.openxmlformats.org/officeDocument/2006/relationships/tags" Target="../tags/tag1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26" Type="http://schemas.openxmlformats.org/officeDocument/2006/relationships/image" Target="../media/image38.png"/><Relationship Id="rId3" Type="http://schemas.openxmlformats.org/officeDocument/2006/relationships/tags" Target="../tags/tag169.xml"/><Relationship Id="rId21" Type="http://schemas.openxmlformats.org/officeDocument/2006/relationships/image" Target="../media/image33.svg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5" Type="http://schemas.openxmlformats.org/officeDocument/2006/relationships/image" Target="../media/image37.svg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0" Type="http://schemas.openxmlformats.org/officeDocument/2006/relationships/image" Target="../media/image32.png"/><Relationship Id="rId29" Type="http://schemas.openxmlformats.org/officeDocument/2006/relationships/image" Target="../media/image41.sv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image" Target="../media/image35.svg"/><Relationship Id="rId28" Type="http://schemas.openxmlformats.org/officeDocument/2006/relationships/image" Target="../media/image40.png"/><Relationship Id="rId10" Type="http://schemas.openxmlformats.org/officeDocument/2006/relationships/tags" Target="../tags/tag176.xml"/><Relationship Id="rId19" Type="http://schemas.openxmlformats.org/officeDocument/2006/relationships/slideLayout" Target="../slideLayouts/slideLayout16.xml"/><Relationship Id="rId31" Type="http://schemas.openxmlformats.org/officeDocument/2006/relationships/image" Target="../media/image43.svg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image" Target="../media/image34.png"/><Relationship Id="rId27" Type="http://schemas.openxmlformats.org/officeDocument/2006/relationships/image" Target="../media/image39.svg"/><Relationship Id="rId30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63" Type="http://schemas.openxmlformats.org/officeDocument/2006/relationships/tags" Target="../tags/tag64.xml"/><Relationship Id="rId68" Type="http://schemas.openxmlformats.org/officeDocument/2006/relationships/tags" Target="../tags/tag69.xml"/><Relationship Id="rId7" Type="http://schemas.openxmlformats.org/officeDocument/2006/relationships/tags" Target="../tags/tag8.xml"/><Relationship Id="rId71" Type="http://schemas.openxmlformats.org/officeDocument/2006/relationships/image" Target="../media/image12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53" Type="http://schemas.openxmlformats.org/officeDocument/2006/relationships/tags" Target="../tags/tag54.xml"/><Relationship Id="rId58" Type="http://schemas.openxmlformats.org/officeDocument/2006/relationships/tags" Target="../tags/tag59.xml"/><Relationship Id="rId66" Type="http://schemas.openxmlformats.org/officeDocument/2006/relationships/tags" Target="../tags/tag67.xml"/><Relationship Id="rId5" Type="http://schemas.openxmlformats.org/officeDocument/2006/relationships/tags" Target="../tags/tag6.xml"/><Relationship Id="rId61" Type="http://schemas.openxmlformats.org/officeDocument/2006/relationships/tags" Target="../tags/tag62.xml"/><Relationship Id="rId19" Type="http://schemas.openxmlformats.org/officeDocument/2006/relationships/tags" Target="../tags/tag2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56" Type="http://schemas.openxmlformats.org/officeDocument/2006/relationships/tags" Target="../tags/tag57.xml"/><Relationship Id="rId64" Type="http://schemas.openxmlformats.org/officeDocument/2006/relationships/tags" Target="../tags/tag65.xml"/><Relationship Id="rId69" Type="http://schemas.openxmlformats.org/officeDocument/2006/relationships/slideLayout" Target="../slideLayouts/slideLayout16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59" Type="http://schemas.openxmlformats.org/officeDocument/2006/relationships/tags" Target="../tags/tag60.xml"/><Relationship Id="rId67" Type="http://schemas.openxmlformats.org/officeDocument/2006/relationships/tags" Target="../tags/tag68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54" Type="http://schemas.openxmlformats.org/officeDocument/2006/relationships/tags" Target="../tags/tag55.xml"/><Relationship Id="rId62" Type="http://schemas.openxmlformats.org/officeDocument/2006/relationships/tags" Target="../tags/tag63.xml"/><Relationship Id="rId70" Type="http://schemas.openxmlformats.org/officeDocument/2006/relationships/image" Target="../media/image11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57" Type="http://schemas.openxmlformats.org/officeDocument/2006/relationships/tags" Target="../tags/tag58.xml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tags" Target="../tags/tag61.xml"/><Relationship Id="rId65" Type="http://schemas.openxmlformats.org/officeDocument/2006/relationships/tags" Target="../tags/tag66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9" Type="http://schemas.openxmlformats.org/officeDocument/2006/relationships/tags" Target="../tags/tag40.xml"/><Relationship Id="rId34" Type="http://schemas.openxmlformats.org/officeDocument/2006/relationships/tags" Target="../tags/tag35.xml"/><Relationship Id="rId50" Type="http://schemas.openxmlformats.org/officeDocument/2006/relationships/tags" Target="../tags/tag51.xml"/><Relationship Id="rId55" Type="http://schemas.openxmlformats.org/officeDocument/2006/relationships/tags" Target="../tags/tag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4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06F200-6F31-4F3A-12E4-DD722D2E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2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地图获客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商机地图，决胜之道</a:t>
            </a:r>
          </a:p>
        </p:txBody>
      </p:sp>
      <p:sp>
        <p:nvSpPr>
          <p:cNvPr id="3" name="矩形 2"/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99" y="1619553"/>
            <a:ext cx="8340970" cy="4066223"/>
          </a:xfrm>
          <a:prstGeom prst="rect">
            <a:avLst/>
          </a:prstGeom>
          <a:effectLst>
            <a:outerShdw blurRad="1016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33" name="矩形 32"/>
          <p:cNvSpPr/>
          <p:nvPr/>
        </p:nvSpPr>
        <p:spPr>
          <a:xfrm>
            <a:off x="1526504" y="5918504"/>
            <a:ext cx="3972560" cy="838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鑫航标</a:t>
            </a: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小视界</a:t>
            </a: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新营销地图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鑫航标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支行大厅首页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地图获客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鑫航标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数字化应用“更多”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营销地图中心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8239" y="5918504"/>
            <a:ext cx="1456055" cy="4229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D78FA"/>
                    </a:gs>
                    <a:gs pos="100000">
                      <a:srgbClr val="1D78FA">
                        <a:lumMod val="75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打开路径：</a:t>
            </a:r>
          </a:p>
        </p:txBody>
      </p:sp>
      <p:sp>
        <p:nvSpPr>
          <p:cNvPr id="5" name="矩形 4"/>
          <p:cNvSpPr/>
          <p:nvPr/>
        </p:nvSpPr>
        <p:spPr>
          <a:xfrm>
            <a:off x="5613999" y="6149009"/>
            <a:ext cx="2924175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移动门户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营销地图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移动门户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鑫航标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营销地图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AD37FA-38F7-3F64-8766-4A135B3F9ECD}"/>
              </a:ext>
            </a:extLst>
          </p:cNvPr>
          <p:cNvSpPr txBox="1"/>
          <p:nvPr/>
        </p:nvSpPr>
        <p:spPr>
          <a:xfrm>
            <a:off x="1257935" y="1086485"/>
            <a:ext cx="7641590" cy="402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基于地图，分析支行网点附近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公里内的动态信息，精准拓客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54FE4E-06A8-49E2-64E3-E5188583CA6E}"/>
              </a:ext>
            </a:extLst>
          </p:cNvPr>
          <p:cNvSpPr txBox="1"/>
          <p:nvPr/>
        </p:nvSpPr>
        <p:spPr>
          <a:xfrm>
            <a:off x="9175273" y="1964156"/>
            <a:ext cx="2879120" cy="3377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基于企业动态事件库、园区信息库、优质名单库建设支行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公里动态营销、园区营销、优质白名单营销、零售金丝贷营销场景。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大场景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+2</a:t>
            </a:r>
            <a:r>
              <a:rPr lang="zh-CN" altLang="en-US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大画像（营销画像、园区画像），提升资源丰富度，增强动态感知力，深度了解客户，有效触达客户。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地图获客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商机地图，决胜之道</a:t>
            </a:r>
          </a:p>
        </p:txBody>
      </p:sp>
      <p:sp>
        <p:nvSpPr>
          <p:cNvPr id="3" name="矩形 2"/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750570" y="1899285"/>
            <a:ext cx="1877695" cy="1395095"/>
            <a:chOff x="1182" y="2991"/>
            <a:chExt cx="2957" cy="2197"/>
          </a:xfrm>
        </p:grpSpPr>
        <p:sp>
          <p:nvSpPr>
            <p:cNvPr id="5" name="圆角矩形 4"/>
            <p:cNvSpPr/>
            <p:nvPr>
              <p:custDataLst>
                <p:tags r:id="rId56"/>
              </p:custDataLst>
            </p:nvPr>
          </p:nvSpPr>
          <p:spPr>
            <a:xfrm>
              <a:off x="1297" y="3487"/>
              <a:ext cx="2721" cy="1701"/>
            </a:xfrm>
            <a:prstGeom prst="roundRect">
              <a:avLst>
                <a:gd name="adj" fmla="val 6652"/>
              </a:avLst>
            </a:prstGeom>
            <a:solidFill>
              <a:srgbClr val="E8EFFD"/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57"/>
              </p:custDataLst>
            </p:nvPr>
          </p:nvSpPr>
          <p:spPr>
            <a:xfrm>
              <a:off x="1476" y="2991"/>
              <a:ext cx="2363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160E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160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周边</a:t>
              </a:r>
              <a:r>
                <a:rPr lang="en-US" altLang="zh-CN" b="1" dirty="0">
                  <a:solidFill>
                    <a:srgbClr val="2160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b="1" dirty="0">
                  <a:solidFill>
                    <a:srgbClr val="2160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公里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58"/>
              </p:custDataLst>
            </p:nvPr>
          </p:nvSpPr>
          <p:spPr>
            <a:xfrm>
              <a:off x="1182" y="3700"/>
              <a:ext cx="2957" cy="86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整合企业各类动态事件，</a:t>
              </a:r>
            </a:p>
            <a:p>
              <a:pPr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增强支行周边态势感知力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016" y="4672"/>
              <a:ext cx="807" cy="485"/>
              <a:chOff x="8731" y="4719"/>
              <a:chExt cx="807" cy="485"/>
            </a:xfrm>
          </p:grpSpPr>
          <p:pic>
            <p:nvPicPr>
              <p:cNvPr id="28" name="图片 27" descr="diannao"/>
              <p:cNvPicPr>
                <a:picLocks noChangeAspect="1"/>
              </p:cNvPicPr>
              <p:nvPr>
                <p:custDataLst>
                  <p:tags r:id="rId59"/>
                </p:custDataLst>
              </p:nvPr>
            </p:nvPicPr>
            <p:blipFill>
              <a:blip r:embed="rId65">
                <a:extLs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/>
              </a:stretch>
            </p:blipFill>
            <p:spPr>
              <a:xfrm>
                <a:off x="8731" y="4782"/>
                <a:ext cx="285" cy="283"/>
              </a:xfrm>
              <a:prstGeom prst="rect">
                <a:avLst/>
              </a:prstGeom>
            </p:spPr>
          </p:pic>
          <p:pic>
            <p:nvPicPr>
              <p:cNvPr id="29" name="图片 28" descr="shouji"/>
              <p:cNvPicPr>
                <a:picLocks noChangeAspect="1"/>
              </p:cNvPicPr>
              <p:nvPr>
                <p:custDataLst>
                  <p:tags r:id="rId60"/>
                </p:custDataLst>
              </p:nvPr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9211" y="4801"/>
                <a:ext cx="283" cy="283"/>
              </a:xfrm>
              <a:prstGeom prst="rect">
                <a:avLst/>
              </a:prstGeom>
            </p:spPr>
          </p:pic>
          <p:pic>
            <p:nvPicPr>
              <p:cNvPr id="30" name="图片 29" descr="duigouxiao"/>
              <p:cNvPicPr>
                <a:picLocks noChangeAspect="1"/>
              </p:cNvPicPr>
              <p:nvPr>
                <p:custDataLst>
                  <p:tags r:id="rId61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8959" y="5010"/>
                <a:ext cx="170" cy="170"/>
              </a:xfrm>
              <a:prstGeom prst="rect">
                <a:avLst/>
              </a:prstGeom>
            </p:spPr>
          </p:pic>
          <p:sp>
            <p:nvSpPr>
              <p:cNvPr id="31" name="文本框 30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8959" y="4719"/>
                <a:ext cx="241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solidFill>
                      <a:srgbClr val="0070C0"/>
                    </a:solidFill>
                    <a:latin typeface="黑体" panose="02010609060101010101" charset="-122"/>
                    <a:ea typeface="黑体" panose="02010609060101010101" charset="-122"/>
                  </a:rPr>
                  <a:t>+</a:t>
                </a:r>
              </a:p>
            </p:txBody>
          </p:sp>
          <p:pic>
            <p:nvPicPr>
              <p:cNvPr id="32" name="图片 31" descr="duigouxiao"/>
              <p:cNvPicPr>
                <a:picLocks noChangeAspect="1"/>
              </p:cNvPicPr>
              <p:nvPr>
                <p:custDataLst>
                  <p:tags r:id="rId63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9368" y="5010"/>
                <a:ext cx="170" cy="170"/>
              </a:xfrm>
              <a:prstGeom prst="rect">
                <a:avLst/>
              </a:prstGeom>
            </p:spPr>
          </p:pic>
        </p:grpSp>
      </p:grpSp>
      <p:grpSp>
        <p:nvGrpSpPr>
          <p:cNvPr id="158" name="组合 157"/>
          <p:cNvGrpSpPr/>
          <p:nvPr/>
        </p:nvGrpSpPr>
        <p:grpSpPr>
          <a:xfrm>
            <a:off x="9498330" y="1899285"/>
            <a:ext cx="1727835" cy="1395095"/>
            <a:chOff x="14958" y="2991"/>
            <a:chExt cx="2721" cy="2197"/>
          </a:xfrm>
        </p:grpSpPr>
        <p:sp>
          <p:nvSpPr>
            <p:cNvPr id="51" name="圆角矩形 50"/>
            <p:cNvSpPr/>
            <p:nvPr>
              <p:custDataLst>
                <p:tags r:id="rId51"/>
              </p:custDataLst>
            </p:nvPr>
          </p:nvSpPr>
          <p:spPr>
            <a:xfrm>
              <a:off x="14958" y="3487"/>
              <a:ext cx="2721" cy="1701"/>
            </a:xfrm>
            <a:prstGeom prst="roundRect">
              <a:avLst>
                <a:gd name="adj" fmla="val 6652"/>
              </a:avLst>
            </a:prstGeom>
            <a:solidFill>
              <a:srgbClr val="E8EFFD"/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52"/>
              </p:custDataLst>
            </p:nvPr>
          </p:nvSpPr>
          <p:spPr>
            <a:xfrm>
              <a:off x="15412" y="2991"/>
              <a:ext cx="181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160E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160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产业获客</a:t>
              </a:r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17045" y="4689"/>
              <a:ext cx="398" cy="398"/>
              <a:chOff x="8731" y="4782"/>
              <a:chExt cx="398" cy="398"/>
            </a:xfrm>
          </p:grpSpPr>
          <p:pic>
            <p:nvPicPr>
              <p:cNvPr id="145" name="图片 144" descr="diannao"/>
              <p:cNvPicPr>
                <a:picLocks noChangeAspect="1"/>
              </p:cNvPicPr>
              <p:nvPr>
                <p:custDataLst>
                  <p:tags r:id="rId54"/>
                </p:custDataLst>
              </p:nvPr>
            </p:nvPicPr>
            <p:blipFill>
              <a:blip r:embed="rId65">
                <a:extLs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/>
              </a:stretch>
            </p:blipFill>
            <p:spPr>
              <a:xfrm>
                <a:off x="8731" y="4782"/>
                <a:ext cx="285" cy="283"/>
              </a:xfrm>
              <a:prstGeom prst="rect">
                <a:avLst/>
              </a:prstGeom>
            </p:spPr>
          </p:pic>
          <p:pic>
            <p:nvPicPr>
              <p:cNvPr id="147" name="图片 146" descr="duigouxiao"/>
              <p:cNvPicPr>
                <a:picLocks noChangeAspect="1"/>
              </p:cNvPicPr>
              <p:nvPr>
                <p:custDataLst>
                  <p:tags r:id="rId55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8959" y="5010"/>
                <a:ext cx="170" cy="170"/>
              </a:xfrm>
              <a:prstGeom prst="rect">
                <a:avLst/>
              </a:prstGeom>
            </p:spPr>
          </p:pic>
        </p:grpSp>
        <p:sp>
          <p:nvSpPr>
            <p:cNvPr id="151" name="文本框 150"/>
            <p:cNvSpPr txBox="1"/>
            <p:nvPr>
              <p:custDataLst>
                <p:tags r:id="rId53"/>
              </p:custDataLst>
            </p:nvPr>
          </p:nvSpPr>
          <p:spPr>
            <a:xfrm>
              <a:off x="15133" y="3753"/>
              <a:ext cx="2338" cy="11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企业所属战兴产业知识库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新闻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政策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研报</a:t>
              </a:r>
            </a:p>
          </p:txBody>
        </p:sp>
      </p:grpSp>
      <p:sp>
        <p:nvSpPr>
          <p:cNvPr id="216" name="文本框 215"/>
          <p:cNvSpPr txBox="1"/>
          <p:nvPr/>
        </p:nvSpPr>
        <p:spPr>
          <a:xfrm>
            <a:off x="1257935" y="1086485"/>
            <a:ext cx="7641590" cy="402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营销地图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搭建了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大营销获客场景、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大网格分析场景、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大画像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988310" y="1916430"/>
            <a:ext cx="1727835" cy="1377950"/>
            <a:chOff x="551" y="7705"/>
            <a:chExt cx="2721" cy="2170"/>
          </a:xfrm>
        </p:grpSpPr>
        <p:sp>
          <p:nvSpPr>
            <p:cNvPr id="37" name="矩形 36"/>
            <p:cNvSpPr/>
            <p:nvPr>
              <p:custDataLst>
                <p:tags r:id="rId43"/>
              </p:custDataLst>
            </p:nvPr>
          </p:nvSpPr>
          <p:spPr>
            <a:xfrm>
              <a:off x="1005" y="7705"/>
              <a:ext cx="181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160E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160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名单获客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51" y="8174"/>
              <a:ext cx="2721" cy="1701"/>
              <a:chOff x="551" y="8174"/>
              <a:chExt cx="2721" cy="1701"/>
            </a:xfrm>
          </p:grpSpPr>
          <p:sp>
            <p:nvSpPr>
              <p:cNvPr id="36" name="圆角矩形 35"/>
              <p:cNvSpPr/>
              <p:nvPr>
                <p:custDataLst>
                  <p:tags r:id="rId44"/>
                </p:custDataLst>
              </p:nvPr>
            </p:nvSpPr>
            <p:spPr>
              <a:xfrm>
                <a:off x="551" y="8174"/>
                <a:ext cx="2721" cy="1701"/>
              </a:xfrm>
              <a:prstGeom prst="roundRect">
                <a:avLst>
                  <a:gd name="adj" fmla="val 6652"/>
                </a:avLst>
              </a:prstGeom>
              <a:solidFill>
                <a:srgbClr val="E8EFFD"/>
              </a:solidFill>
              <a:ln w="3175">
                <a:noFill/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8" name="组合 137"/>
              <p:cNvGrpSpPr/>
              <p:nvPr/>
            </p:nvGrpSpPr>
            <p:grpSpPr>
              <a:xfrm>
                <a:off x="2270" y="9288"/>
                <a:ext cx="807" cy="485"/>
                <a:chOff x="8731" y="4719"/>
                <a:chExt cx="807" cy="485"/>
              </a:xfrm>
            </p:grpSpPr>
            <p:pic>
              <p:nvPicPr>
                <p:cNvPr id="139" name="图片 138" descr="diannao"/>
                <p:cNvPicPr>
                  <a:picLocks noChangeAspect="1"/>
                </p:cNvPicPr>
                <p:nvPr>
                  <p:custDataLst>
                    <p:tags r:id="rId46"/>
                  </p:custDataLst>
                </p:nvPr>
              </p:nvPicPr>
              <p:blipFill>
                <a:blip r:embed="rId65">
                  <a:extLst>
                    <a:ext uri="{96DAC541-7B7A-43D3-8B79-37D633B846F1}">
                      <asvg:svgBlip xmlns:asvg="http://schemas.microsoft.com/office/drawing/2016/SVG/main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1" y="4782"/>
                  <a:ext cx="285" cy="283"/>
                </a:xfrm>
                <a:prstGeom prst="rect">
                  <a:avLst/>
                </a:prstGeom>
              </p:spPr>
            </p:pic>
            <p:pic>
              <p:nvPicPr>
                <p:cNvPr id="140" name="图片 139" descr="shouji"/>
                <p:cNvPicPr>
                  <a:picLocks noChangeAspect="1"/>
                </p:cNvPicPr>
                <p:nvPr>
                  <p:custDataLst>
                    <p:tags r:id="rId47"/>
                  </p:custDataLst>
                </p:nvPr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11" y="4801"/>
                  <a:ext cx="283" cy="283"/>
                </a:xfrm>
                <a:prstGeom prst="rect">
                  <a:avLst/>
                </a:prstGeom>
              </p:spPr>
            </p:pic>
            <p:pic>
              <p:nvPicPr>
                <p:cNvPr id="141" name="图片 140" descr="duigouxiao"/>
                <p:cNvPicPr>
                  <a:picLocks noChangeAspect="1"/>
                </p:cNvPicPr>
                <p:nvPr>
                  <p:custDataLst>
                    <p:tags r:id="rId48"/>
                  </p:custDataLst>
                </p:nvPr>
              </p:nvPicPr>
              <p:blipFill>
                <a:blip r:embed="rId69">
                  <a:extLst>
                    <a:ext uri="{96DAC541-7B7A-43D3-8B79-37D633B846F1}">
                      <asvg:svgBlip xmlns:asvg="http://schemas.microsoft.com/office/drawing/2016/SVG/main" r:embed="rId7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9" y="5010"/>
                  <a:ext cx="170" cy="170"/>
                </a:xfrm>
                <a:prstGeom prst="rect">
                  <a:avLst/>
                </a:prstGeom>
              </p:spPr>
            </p:pic>
            <p:sp>
              <p:nvSpPr>
                <p:cNvPr id="142" name="文本框 141"/>
                <p:cNvSpPr txBox="1"/>
                <p:nvPr>
                  <p:custDataLst>
                    <p:tags r:id="rId49"/>
                  </p:custDataLst>
                </p:nvPr>
              </p:nvSpPr>
              <p:spPr>
                <a:xfrm>
                  <a:off x="8959" y="4719"/>
                  <a:ext cx="241" cy="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>
                      <a:solidFill>
                        <a:srgbClr val="0070C0"/>
                      </a:solidFill>
                      <a:latin typeface="黑体" panose="02010609060101010101" charset="-122"/>
                      <a:ea typeface="黑体" panose="02010609060101010101" charset="-122"/>
                    </a:rPr>
                    <a:t>+</a:t>
                  </a:r>
                </a:p>
              </p:txBody>
            </p:sp>
            <p:pic>
              <p:nvPicPr>
                <p:cNvPr id="143" name="图片 142" descr="duigouxiao"/>
                <p:cNvPicPr>
                  <a:picLocks noChangeAspect="1"/>
                </p:cNvPicPr>
                <p:nvPr>
                  <p:custDataLst>
                    <p:tags r:id="rId50"/>
                  </p:custDataLst>
                </p:nvPr>
              </p:nvPicPr>
              <p:blipFill>
                <a:blip r:embed="rId69">
                  <a:extLst>
                    <a:ext uri="{96DAC541-7B7A-43D3-8B79-37D633B846F1}">
                      <asvg:svgBlip xmlns:asvg="http://schemas.microsoft.com/office/drawing/2016/SVG/main" r:embed="rId7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8" y="5010"/>
                  <a:ext cx="170" cy="170"/>
                </a:xfrm>
                <a:prstGeom prst="rect">
                  <a:avLst/>
                </a:prstGeom>
              </p:spPr>
            </p:pic>
          </p:grpSp>
          <p:sp>
            <p:nvSpPr>
              <p:cNvPr id="152" name="文本框 151"/>
              <p:cNvSpPr txBox="1"/>
              <p:nvPr>
                <p:custDataLst>
                  <p:tags r:id="rId45"/>
                </p:custDataLst>
              </p:nvPr>
            </p:nvSpPr>
            <p:spPr>
              <a:xfrm>
                <a:off x="737" y="8332"/>
                <a:ext cx="2342" cy="115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优质企业名单</a:t>
                </a:r>
                <a:r>
                  <a:rPr lang="en-US" altLang="zh-CN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+</a:t>
                </a:r>
                <a:r>
                  <a:rPr lang="zh-CN" alt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定位</a:t>
                </a:r>
                <a:r>
                  <a:rPr lang="en-US" altLang="zh-CN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+</a:t>
                </a:r>
                <a:r>
                  <a:rPr lang="zh-CN" alt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资质分</a:t>
                </a:r>
                <a:r>
                  <a:rPr lang="en-US" altLang="zh-CN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/</a:t>
                </a:r>
                <a:r>
                  <a:rPr lang="zh-CN" alt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行内外标签筛选</a:t>
                </a:r>
                <a:r>
                  <a:rPr lang="en-US" altLang="zh-CN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+</a:t>
                </a:r>
                <a:r>
                  <a:rPr lang="zh-CN" alt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区域搜索</a:t>
                </a: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2039856" y="4128204"/>
            <a:ext cx="1728470" cy="1377950"/>
            <a:chOff x="550" y="3041"/>
            <a:chExt cx="2722" cy="2170"/>
          </a:xfrm>
        </p:grpSpPr>
        <p:sp>
          <p:nvSpPr>
            <p:cNvPr id="38" name="圆角矩形 37"/>
            <p:cNvSpPr/>
            <p:nvPr>
              <p:custDataLst>
                <p:tags r:id="rId38"/>
              </p:custDataLst>
            </p:nvPr>
          </p:nvSpPr>
          <p:spPr>
            <a:xfrm>
              <a:off x="551" y="3510"/>
              <a:ext cx="2721" cy="1701"/>
            </a:xfrm>
            <a:prstGeom prst="roundRect">
              <a:avLst>
                <a:gd name="adj" fmla="val 6652"/>
              </a:avLst>
            </a:prstGeom>
            <a:solidFill>
              <a:srgbClr val="E8EFFD"/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39"/>
              </p:custDataLst>
            </p:nvPr>
          </p:nvSpPr>
          <p:spPr>
            <a:xfrm>
              <a:off x="550" y="3041"/>
              <a:ext cx="27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160E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160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支行周边洞察</a:t>
              </a:r>
            </a:p>
          </p:txBody>
        </p:sp>
        <p:sp>
          <p:nvSpPr>
            <p:cNvPr id="40" name="文本框 39"/>
            <p:cNvSpPr txBox="1"/>
            <p:nvPr>
              <p:custDataLst>
                <p:tags r:id="rId40"/>
              </p:custDataLst>
            </p:nvPr>
          </p:nvSpPr>
          <p:spPr>
            <a:xfrm>
              <a:off x="722" y="3700"/>
              <a:ext cx="2294" cy="11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支行周边网格覆盖率，资源丰富度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同业竞争度资源利用率</a:t>
              </a:r>
              <a:endParaRPr lang="en-US" altLang="zh-CN" sz="11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731" y="4758"/>
              <a:ext cx="402" cy="386"/>
              <a:chOff x="9192" y="4782"/>
              <a:chExt cx="402" cy="386"/>
            </a:xfrm>
          </p:grpSpPr>
          <p:pic>
            <p:nvPicPr>
              <p:cNvPr id="49" name="图片 48" descr="diannao"/>
              <p:cNvPicPr>
                <a:picLocks noChangeAspect="1"/>
              </p:cNvPicPr>
              <p:nvPr>
                <p:custDataLst>
                  <p:tags r:id="rId41"/>
                </p:custDataLst>
              </p:nvPr>
            </p:nvPicPr>
            <p:blipFill>
              <a:blip r:embed="rId65">
                <a:extLs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/>
              </a:stretch>
            </p:blipFill>
            <p:spPr>
              <a:xfrm>
                <a:off x="9192" y="4782"/>
                <a:ext cx="285" cy="283"/>
              </a:xfrm>
              <a:prstGeom prst="rect">
                <a:avLst/>
              </a:prstGeom>
            </p:spPr>
          </p:pic>
          <p:pic>
            <p:nvPicPr>
              <p:cNvPr id="53" name="图片 52" descr="duigouxiao"/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9424" y="4998"/>
                <a:ext cx="170" cy="170"/>
              </a:xfrm>
              <a:prstGeom prst="rect">
                <a:avLst/>
              </a:prstGeom>
            </p:spPr>
          </p:pic>
        </p:grpSp>
      </p:grpSp>
      <p:grpSp>
        <p:nvGrpSpPr>
          <p:cNvPr id="9" name="组合 8"/>
          <p:cNvGrpSpPr/>
          <p:nvPr/>
        </p:nvGrpSpPr>
        <p:grpSpPr>
          <a:xfrm>
            <a:off x="7333615" y="1933579"/>
            <a:ext cx="1728000" cy="1385427"/>
            <a:chOff x="3662" y="3068"/>
            <a:chExt cx="2721" cy="2182"/>
          </a:xfrm>
        </p:grpSpPr>
        <p:sp>
          <p:nvSpPr>
            <p:cNvPr id="41" name="圆角矩形 40"/>
            <p:cNvSpPr/>
            <p:nvPr>
              <p:custDataLst>
                <p:tags r:id="rId30"/>
              </p:custDataLst>
            </p:nvPr>
          </p:nvSpPr>
          <p:spPr>
            <a:xfrm>
              <a:off x="3662" y="3549"/>
              <a:ext cx="2721" cy="1701"/>
            </a:xfrm>
            <a:prstGeom prst="roundRect">
              <a:avLst>
                <a:gd name="adj" fmla="val 6652"/>
              </a:avLst>
            </a:prstGeom>
            <a:solidFill>
              <a:srgbClr val="E8EFFD"/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31"/>
              </p:custDataLst>
            </p:nvPr>
          </p:nvSpPr>
          <p:spPr>
            <a:xfrm>
              <a:off x="3960" y="3068"/>
              <a:ext cx="2126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160E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b="1" dirty="0">
                  <a:solidFill>
                    <a:srgbClr val="2160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烟草获客</a:t>
              </a:r>
            </a:p>
          </p:txBody>
        </p:sp>
        <p:sp>
          <p:nvSpPr>
            <p:cNvPr id="124" name="文本框 123"/>
            <p:cNvSpPr txBox="1"/>
            <p:nvPr>
              <p:custDataLst>
                <p:tags r:id="rId32"/>
              </p:custDataLst>
            </p:nvPr>
          </p:nvSpPr>
          <p:spPr>
            <a:xfrm>
              <a:off x="3751" y="3723"/>
              <a:ext cx="2424" cy="11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烟草资质商户名单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档位信息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标签筛选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搜索</a:t>
              </a: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5351" y="4695"/>
              <a:ext cx="807" cy="485"/>
              <a:chOff x="8731" y="4719"/>
              <a:chExt cx="807" cy="485"/>
            </a:xfrm>
          </p:grpSpPr>
          <p:pic>
            <p:nvPicPr>
              <p:cNvPr id="127" name="图片 126" descr="diannao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65">
                <a:extLs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/>
              </a:stretch>
            </p:blipFill>
            <p:spPr>
              <a:xfrm>
                <a:off x="8731" y="4782"/>
                <a:ext cx="285" cy="283"/>
              </a:xfrm>
              <a:prstGeom prst="rect">
                <a:avLst/>
              </a:prstGeom>
            </p:spPr>
          </p:pic>
          <p:pic>
            <p:nvPicPr>
              <p:cNvPr id="128" name="图片 127" descr="shouji"/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9211" y="4801"/>
                <a:ext cx="283" cy="283"/>
              </a:xfrm>
              <a:prstGeom prst="rect">
                <a:avLst/>
              </a:prstGeom>
            </p:spPr>
          </p:pic>
          <p:pic>
            <p:nvPicPr>
              <p:cNvPr id="129" name="图片 128" descr="duigouxiao"/>
              <p:cNvPicPr>
                <a:picLocks noChangeAspect="1"/>
              </p:cNvPicPr>
              <p:nvPr>
                <p:custDataLst>
                  <p:tags r:id="rId35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8959" y="5010"/>
                <a:ext cx="170" cy="170"/>
              </a:xfrm>
              <a:prstGeom prst="rect">
                <a:avLst/>
              </a:prstGeom>
            </p:spPr>
          </p:pic>
          <p:sp>
            <p:nvSpPr>
              <p:cNvPr id="130" name="文本框 129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8959" y="4719"/>
                <a:ext cx="241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solidFill>
                      <a:srgbClr val="0070C0"/>
                    </a:solidFill>
                    <a:latin typeface="黑体" panose="02010609060101010101" charset="-122"/>
                    <a:ea typeface="黑体" panose="02010609060101010101" charset="-122"/>
                  </a:rPr>
                  <a:t>+</a:t>
                </a:r>
              </a:p>
            </p:txBody>
          </p:sp>
          <p:pic>
            <p:nvPicPr>
              <p:cNvPr id="131" name="图片 130" descr="duigouxiao"/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9368" y="5010"/>
                <a:ext cx="170" cy="170"/>
              </a:xfrm>
              <a:prstGeom prst="rect">
                <a:avLst/>
              </a:prstGeom>
            </p:spPr>
          </p:pic>
        </p:grpSp>
      </p:grpSp>
      <p:grpSp>
        <p:nvGrpSpPr>
          <p:cNvPr id="18" name="组合 17"/>
          <p:cNvGrpSpPr/>
          <p:nvPr/>
        </p:nvGrpSpPr>
        <p:grpSpPr>
          <a:xfrm>
            <a:off x="5153025" y="1933575"/>
            <a:ext cx="1743075" cy="1383665"/>
            <a:chOff x="551" y="5386"/>
            <a:chExt cx="2745" cy="2179"/>
          </a:xfrm>
        </p:grpSpPr>
        <p:sp>
          <p:nvSpPr>
            <p:cNvPr id="46" name="圆角矩形 45"/>
            <p:cNvSpPr/>
            <p:nvPr>
              <p:custDataLst>
                <p:tags r:id="rId22"/>
              </p:custDataLst>
            </p:nvPr>
          </p:nvSpPr>
          <p:spPr>
            <a:xfrm>
              <a:off x="551" y="5864"/>
              <a:ext cx="2721" cy="1701"/>
            </a:xfrm>
            <a:prstGeom prst="roundRect">
              <a:avLst>
                <a:gd name="adj" fmla="val 6652"/>
              </a:avLst>
            </a:prstGeom>
            <a:solidFill>
              <a:srgbClr val="2160EF">
                <a:alpha val="10000"/>
              </a:srgbClr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>
              <p:custDataLst>
                <p:tags r:id="rId23"/>
              </p:custDataLst>
            </p:nvPr>
          </p:nvSpPr>
          <p:spPr>
            <a:xfrm>
              <a:off x="1005" y="5386"/>
              <a:ext cx="181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160E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160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园区获客</a:t>
              </a:r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2328" y="6943"/>
              <a:ext cx="807" cy="485"/>
              <a:chOff x="8731" y="4719"/>
              <a:chExt cx="807" cy="485"/>
            </a:xfrm>
          </p:grpSpPr>
          <p:pic>
            <p:nvPicPr>
              <p:cNvPr id="133" name="图片 132" descr="diannao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65">
                <a:extLs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/>
              </a:stretch>
            </p:blipFill>
            <p:spPr>
              <a:xfrm>
                <a:off x="8731" y="4782"/>
                <a:ext cx="285" cy="283"/>
              </a:xfrm>
              <a:prstGeom prst="rect">
                <a:avLst/>
              </a:prstGeom>
            </p:spPr>
          </p:pic>
          <p:pic>
            <p:nvPicPr>
              <p:cNvPr id="134" name="图片 133" descr="shouji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9211" y="4801"/>
                <a:ext cx="283" cy="283"/>
              </a:xfrm>
              <a:prstGeom prst="rect">
                <a:avLst/>
              </a:prstGeom>
            </p:spPr>
          </p:pic>
          <p:pic>
            <p:nvPicPr>
              <p:cNvPr id="135" name="图片 134" descr="duigouxiao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8959" y="5010"/>
                <a:ext cx="170" cy="170"/>
              </a:xfrm>
              <a:prstGeom prst="rect">
                <a:avLst/>
              </a:prstGeom>
            </p:spPr>
          </p:pic>
          <p:sp>
            <p:nvSpPr>
              <p:cNvPr id="136" name="文本框 135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8959" y="4719"/>
                <a:ext cx="241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solidFill>
                      <a:srgbClr val="0070C0"/>
                    </a:solidFill>
                    <a:latin typeface="黑体" panose="02010609060101010101" charset="-122"/>
                    <a:ea typeface="黑体" panose="02010609060101010101" charset="-122"/>
                  </a:rPr>
                  <a:t>+</a:t>
                </a:r>
              </a:p>
            </p:txBody>
          </p:sp>
          <p:pic>
            <p:nvPicPr>
              <p:cNvPr id="137" name="图片 136" descr="duigouxiao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9368" y="5010"/>
                <a:ext cx="170" cy="170"/>
              </a:xfrm>
              <a:prstGeom prst="rect">
                <a:avLst/>
              </a:prstGeom>
            </p:spPr>
          </p:pic>
        </p:grpSp>
        <p:sp>
          <p:nvSpPr>
            <p:cNvPr id="150" name="文本框 149"/>
            <p:cNvSpPr txBox="1"/>
            <p:nvPr>
              <p:custDataLst>
                <p:tags r:id="rId24"/>
              </p:custDataLst>
            </p:nvPr>
          </p:nvSpPr>
          <p:spPr>
            <a:xfrm>
              <a:off x="730" y="6030"/>
              <a:ext cx="2566" cy="11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园区信息库，园区定位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围栏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企业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合作全掌握</a:t>
              </a:r>
              <a:endParaRPr lang="en-US" altLang="zh-CN" sz="11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351297" y="4108586"/>
            <a:ext cx="1727835" cy="1401445"/>
            <a:chOff x="551" y="5358"/>
            <a:chExt cx="2721" cy="2207"/>
          </a:xfrm>
        </p:grpSpPr>
        <p:sp>
          <p:nvSpPr>
            <p:cNvPr id="93" name="圆角矩形 92"/>
            <p:cNvSpPr/>
            <p:nvPr>
              <p:custDataLst>
                <p:tags r:id="rId14"/>
              </p:custDataLst>
            </p:nvPr>
          </p:nvSpPr>
          <p:spPr>
            <a:xfrm>
              <a:off x="551" y="5864"/>
              <a:ext cx="2721" cy="1701"/>
            </a:xfrm>
            <a:prstGeom prst="roundRect">
              <a:avLst>
                <a:gd name="adj" fmla="val 6652"/>
              </a:avLst>
            </a:prstGeom>
            <a:solidFill>
              <a:srgbClr val="2160EF">
                <a:alpha val="10000"/>
              </a:srgbClr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5"/>
              </p:custDataLst>
            </p:nvPr>
          </p:nvSpPr>
          <p:spPr>
            <a:xfrm>
              <a:off x="983" y="5358"/>
              <a:ext cx="181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160E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160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营销画像</a:t>
              </a: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2328" y="6943"/>
              <a:ext cx="807" cy="485"/>
              <a:chOff x="8731" y="4719"/>
              <a:chExt cx="807" cy="485"/>
            </a:xfrm>
          </p:grpSpPr>
          <p:pic>
            <p:nvPicPr>
              <p:cNvPr id="96" name="图片 95" descr="diannao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65">
                <a:extLs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/>
              </a:stretch>
            </p:blipFill>
            <p:spPr>
              <a:xfrm>
                <a:off x="8731" y="4782"/>
                <a:ext cx="285" cy="283"/>
              </a:xfrm>
              <a:prstGeom prst="rect">
                <a:avLst/>
              </a:prstGeom>
            </p:spPr>
          </p:pic>
          <p:pic>
            <p:nvPicPr>
              <p:cNvPr id="97" name="图片 96" descr="shouji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9211" y="4801"/>
                <a:ext cx="283" cy="283"/>
              </a:xfrm>
              <a:prstGeom prst="rect">
                <a:avLst/>
              </a:prstGeom>
            </p:spPr>
          </p:pic>
          <p:pic>
            <p:nvPicPr>
              <p:cNvPr id="98" name="图片 97" descr="duigouxiao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8959" y="5010"/>
                <a:ext cx="170" cy="170"/>
              </a:xfrm>
              <a:prstGeom prst="rect">
                <a:avLst/>
              </a:prstGeom>
            </p:spPr>
          </p:pic>
          <p:sp>
            <p:nvSpPr>
              <p:cNvPr id="99" name="文本框 98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8959" y="4719"/>
                <a:ext cx="241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solidFill>
                      <a:srgbClr val="0070C0"/>
                    </a:solidFill>
                    <a:latin typeface="黑体" panose="02010609060101010101" charset="-122"/>
                    <a:ea typeface="黑体" panose="02010609060101010101" charset="-122"/>
                  </a:rPr>
                  <a:t>+</a:t>
                </a:r>
              </a:p>
            </p:txBody>
          </p:sp>
          <p:pic>
            <p:nvPicPr>
              <p:cNvPr id="100" name="图片 99" descr="duigouxiao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9368" y="5010"/>
                <a:ext cx="170" cy="170"/>
              </a:xfrm>
              <a:prstGeom prst="rect">
                <a:avLst/>
              </a:prstGeom>
            </p:spPr>
          </p:pic>
        </p:grpSp>
        <p:sp>
          <p:nvSpPr>
            <p:cNvPr id="101" name="文本框 100"/>
            <p:cNvSpPr txBox="1"/>
            <p:nvPr>
              <p:custDataLst>
                <p:tags r:id="rId16"/>
              </p:custDataLst>
            </p:nvPr>
          </p:nvSpPr>
          <p:spPr>
            <a:xfrm>
              <a:off x="602" y="6030"/>
              <a:ext cx="2670" cy="1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企业基本信息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行内合作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资质分意愿分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触达链路等企业营销记录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动态事件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210921" y="4088199"/>
            <a:ext cx="1731010" cy="1416685"/>
            <a:chOff x="546" y="2980"/>
            <a:chExt cx="2726" cy="2231"/>
          </a:xfrm>
        </p:grpSpPr>
        <p:sp>
          <p:nvSpPr>
            <p:cNvPr id="70" name="圆角矩形 69"/>
            <p:cNvSpPr/>
            <p:nvPr>
              <p:custDataLst>
                <p:tags r:id="rId9"/>
              </p:custDataLst>
            </p:nvPr>
          </p:nvSpPr>
          <p:spPr>
            <a:xfrm>
              <a:off x="551" y="3510"/>
              <a:ext cx="2721" cy="1701"/>
            </a:xfrm>
            <a:prstGeom prst="roundRect">
              <a:avLst>
                <a:gd name="adj" fmla="val 6652"/>
              </a:avLst>
            </a:prstGeom>
            <a:solidFill>
              <a:srgbClr val="E8EFFD"/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10"/>
              </p:custDataLst>
            </p:nvPr>
          </p:nvSpPr>
          <p:spPr>
            <a:xfrm>
              <a:off x="546" y="2980"/>
              <a:ext cx="2721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160E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160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网格经营分析</a:t>
              </a:r>
            </a:p>
          </p:txBody>
        </p:sp>
        <p:sp>
          <p:nvSpPr>
            <p:cNvPr id="72" name="文本框 71"/>
            <p:cNvSpPr txBox="1"/>
            <p:nvPr>
              <p:custDataLst>
                <p:tags r:id="rId11"/>
              </p:custDataLst>
            </p:nvPr>
          </p:nvSpPr>
          <p:spPr>
            <a:xfrm>
              <a:off x="725" y="3677"/>
              <a:ext cx="2364" cy="11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网格切分、评分评价，</a:t>
              </a:r>
            </a:p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接入同业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小区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商场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学校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医院等数据点</a:t>
              </a:r>
              <a:endParaRPr lang="en-US" altLang="zh-CN" sz="11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731" y="4758"/>
              <a:ext cx="402" cy="386"/>
              <a:chOff x="9192" y="4782"/>
              <a:chExt cx="402" cy="386"/>
            </a:xfrm>
          </p:grpSpPr>
          <p:pic>
            <p:nvPicPr>
              <p:cNvPr id="74" name="图片 73" descr="diannao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65">
                <a:extLs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/>
              </a:stretch>
            </p:blipFill>
            <p:spPr>
              <a:xfrm>
                <a:off x="9192" y="4782"/>
                <a:ext cx="285" cy="283"/>
              </a:xfrm>
              <a:prstGeom prst="rect">
                <a:avLst/>
              </a:prstGeom>
            </p:spPr>
          </p:pic>
          <p:pic>
            <p:nvPicPr>
              <p:cNvPr id="75" name="图片 74" descr="duigouxiao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9424" y="4998"/>
                <a:ext cx="170" cy="170"/>
              </a:xfrm>
              <a:prstGeom prst="rect">
                <a:avLst/>
              </a:prstGeom>
            </p:spPr>
          </p:pic>
        </p:grpSp>
      </p:grpSp>
      <p:grpSp>
        <p:nvGrpSpPr>
          <p:cNvPr id="79" name="组合 78"/>
          <p:cNvGrpSpPr/>
          <p:nvPr/>
        </p:nvGrpSpPr>
        <p:grpSpPr>
          <a:xfrm>
            <a:off x="8507757" y="4083186"/>
            <a:ext cx="1743075" cy="1402080"/>
            <a:chOff x="551" y="5357"/>
            <a:chExt cx="2745" cy="2208"/>
          </a:xfrm>
        </p:grpSpPr>
        <p:sp>
          <p:nvSpPr>
            <p:cNvPr id="80" name="圆角矩形 79"/>
            <p:cNvSpPr/>
            <p:nvPr>
              <p:custDataLst>
                <p:tags r:id="rId1"/>
              </p:custDataLst>
            </p:nvPr>
          </p:nvSpPr>
          <p:spPr>
            <a:xfrm>
              <a:off x="551" y="5864"/>
              <a:ext cx="2721" cy="1701"/>
            </a:xfrm>
            <a:prstGeom prst="roundRect">
              <a:avLst>
                <a:gd name="adj" fmla="val 6652"/>
              </a:avLst>
            </a:prstGeom>
            <a:solidFill>
              <a:srgbClr val="2160EF">
                <a:alpha val="10000"/>
              </a:srgbClr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/>
            <p:cNvSpPr/>
            <p:nvPr>
              <p:custDataLst>
                <p:tags r:id="rId2"/>
              </p:custDataLst>
            </p:nvPr>
          </p:nvSpPr>
          <p:spPr>
            <a:xfrm>
              <a:off x="970" y="5357"/>
              <a:ext cx="181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160E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2160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园区画像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328" y="6943"/>
              <a:ext cx="807" cy="485"/>
              <a:chOff x="8731" y="4719"/>
              <a:chExt cx="807" cy="485"/>
            </a:xfrm>
          </p:grpSpPr>
          <p:pic>
            <p:nvPicPr>
              <p:cNvPr id="83" name="图片 82" descr="diannao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5">
                <a:extLs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/>
              </a:stretch>
            </p:blipFill>
            <p:spPr>
              <a:xfrm>
                <a:off x="8731" y="4782"/>
                <a:ext cx="285" cy="283"/>
              </a:xfrm>
              <a:prstGeom prst="rect">
                <a:avLst/>
              </a:prstGeom>
            </p:spPr>
          </p:pic>
          <p:pic>
            <p:nvPicPr>
              <p:cNvPr id="84" name="图片 83" descr="shouji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9211" y="4801"/>
                <a:ext cx="283" cy="283"/>
              </a:xfrm>
              <a:prstGeom prst="rect">
                <a:avLst/>
              </a:prstGeom>
            </p:spPr>
          </p:pic>
          <p:pic>
            <p:nvPicPr>
              <p:cNvPr id="85" name="图片 84" descr="duigouxiao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8959" y="5010"/>
                <a:ext cx="170" cy="170"/>
              </a:xfrm>
              <a:prstGeom prst="rect">
                <a:avLst/>
              </a:prstGeom>
            </p:spPr>
          </p:pic>
          <p:sp>
            <p:nvSpPr>
              <p:cNvPr id="86" name="文本框 8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8959" y="4719"/>
                <a:ext cx="241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solidFill>
                      <a:srgbClr val="0070C0"/>
                    </a:solidFill>
                    <a:latin typeface="黑体" panose="02010609060101010101" charset="-122"/>
                    <a:ea typeface="黑体" panose="02010609060101010101" charset="-122"/>
                  </a:rPr>
                  <a:t>+</a:t>
                </a:r>
              </a:p>
            </p:txBody>
          </p:sp>
          <p:pic>
            <p:nvPicPr>
              <p:cNvPr id="87" name="图片 86" descr="duigouxiao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/>
              </a:stretch>
            </p:blipFill>
            <p:spPr>
              <a:xfrm>
                <a:off x="9368" y="5010"/>
                <a:ext cx="170" cy="170"/>
              </a:xfrm>
              <a:prstGeom prst="rect">
                <a:avLst/>
              </a:prstGeom>
            </p:spPr>
          </p:pic>
        </p:grpSp>
        <p:sp>
          <p:nvSpPr>
            <p:cNvPr id="88" name="文本框 87"/>
            <p:cNvSpPr txBox="1"/>
            <p:nvPr>
              <p:custDataLst>
                <p:tags r:id="rId3"/>
              </p:custDataLst>
            </p:nvPr>
          </p:nvSpPr>
          <p:spPr>
            <a:xfrm>
              <a:off x="639" y="6030"/>
              <a:ext cx="2657" cy="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园区基本信息、企业名录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我行合作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资质情况</a:t>
              </a:r>
              <a:endParaRPr lang="en-US" altLang="zh-CN" sz="11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地图获客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支行周边</a:t>
            </a:r>
            <a:r>
              <a:rPr kumimoji="1" lang="en-US" altLang="zh-CN" dirty="0"/>
              <a:t>3</a:t>
            </a:r>
            <a:r>
              <a:rPr kumimoji="1" lang="zh-CN" altLang="en-US" dirty="0"/>
              <a:t>公里</a:t>
            </a:r>
          </a:p>
        </p:txBody>
      </p:sp>
      <p:sp>
        <p:nvSpPr>
          <p:cNvPr id="3" name="矩形 2"/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pic>
        <p:nvPicPr>
          <p:cNvPr id="6" name="图片 5" descr="截屏2023-12-13 17.05.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28" y="996246"/>
            <a:ext cx="9197544" cy="55384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地图获客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优质白名单营销</a:t>
            </a:r>
          </a:p>
        </p:txBody>
      </p:sp>
      <p:sp>
        <p:nvSpPr>
          <p:cNvPr id="3" name="矩形 2"/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8775BD-278D-1F10-BCCC-072BDC728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7" t="5231" r="8823" b="6480"/>
          <a:stretch/>
        </p:blipFill>
        <p:spPr>
          <a:xfrm>
            <a:off x="1620045" y="1037958"/>
            <a:ext cx="7864918" cy="56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64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地图获客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营销画像</a:t>
            </a:r>
          </a:p>
        </p:txBody>
      </p:sp>
      <p:sp>
        <p:nvSpPr>
          <p:cNvPr id="3" name="矩形 2"/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7F1662-4144-9B90-553B-7447E8ECF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1" t="22812" r="15370" b="7733"/>
          <a:stretch/>
        </p:blipFill>
        <p:spPr>
          <a:xfrm>
            <a:off x="1295967" y="1146875"/>
            <a:ext cx="854241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18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地图获客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营销线索动态</a:t>
            </a:r>
          </a:p>
        </p:txBody>
      </p:sp>
      <p:sp>
        <p:nvSpPr>
          <p:cNvPr id="3" name="矩形 2"/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9C8D6-8BF8-12E2-0660-96E4E6F20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1" t="23117" r="15571" b="15406"/>
          <a:stretch/>
        </p:blipFill>
        <p:spPr>
          <a:xfrm>
            <a:off x="1045203" y="1037958"/>
            <a:ext cx="9727393" cy="55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54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地图获客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园区营销</a:t>
            </a:r>
          </a:p>
        </p:txBody>
      </p:sp>
      <p:sp>
        <p:nvSpPr>
          <p:cNvPr id="3" name="矩形 2"/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A90ED6-C35C-D46F-D9D9-C85D189A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1" t="20985" r="18960" b="5600"/>
          <a:stretch/>
        </p:blipFill>
        <p:spPr>
          <a:xfrm>
            <a:off x="1720314" y="1037958"/>
            <a:ext cx="7736820" cy="55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3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地图获客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园区画像</a:t>
            </a:r>
          </a:p>
        </p:txBody>
      </p:sp>
      <p:sp>
        <p:nvSpPr>
          <p:cNvPr id="3" name="矩形 2"/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D4FFD4-8852-CECD-DBEF-C5015319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1" t="23727" r="15172" b="15929"/>
          <a:stretch/>
        </p:blipFill>
        <p:spPr>
          <a:xfrm>
            <a:off x="1139597" y="1037958"/>
            <a:ext cx="10193966" cy="56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2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地图获客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网格经营分析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F3DAFB-7BD7-AF23-7A77-6C968DA60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2" t="20680" r="19359" b="5905"/>
          <a:stretch/>
        </p:blipFill>
        <p:spPr>
          <a:xfrm>
            <a:off x="1828798" y="996246"/>
            <a:ext cx="7736819" cy="56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7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地图获客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产业获客</a:t>
            </a:r>
          </a:p>
        </p:txBody>
      </p:sp>
      <p:sp>
        <p:nvSpPr>
          <p:cNvPr id="3" name="矩形 2"/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BC1866-0E54-9BE7-A007-08197F82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97" y="1537602"/>
            <a:ext cx="10177586" cy="51108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BB128B-429C-DBDB-68AA-B2E827B3E1E4}"/>
              </a:ext>
            </a:extLst>
          </p:cNvPr>
          <p:cNvSpPr txBox="1"/>
          <p:nvPr/>
        </p:nvSpPr>
        <p:spPr>
          <a:xfrm>
            <a:off x="1257935" y="1086485"/>
            <a:ext cx="7641590" cy="402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产业知识库专项分析工具，在产业源头寻觅优质企业</a:t>
            </a:r>
          </a:p>
        </p:txBody>
      </p:sp>
    </p:spTree>
    <p:extLst>
      <p:ext uri="{BB962C8B-B14F-4D97-AF65-F5344CB8AC3E}">
        <p14:creationId xmlns:p14="http://schemas.microsoft.com/office/powerpoint/2010/main" val="3690386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4CEEE-6758-80F6-DF05-C1E13244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支行大厅助力支行进行数智化转型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E6BDC9-4826-0B8C-D56C-93F8E9A8B5A9}"/>
              </a:ext>
            </a:extLst>
          </p:cNvPr>
          <p:cNvSpPr/>
          <p:nvPr/>
        </p:nvSpPr>
        <p:spPr>
          <a:xfrm>
            <a:off x="1139598" y="942059"/>
            <a:ext cx="10337700" cy="838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支行大厅打造数智赋能产品体系，从四大视角辅助提升</a:t>
            </a:r>
            <a:r>
              <a:rPr lang="zh-CN" altLang="en-US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客群经营质效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，帮助支行“</a:t>
            </a:r>
            <a:r>
              <a:rPr lang="zh-CN" altLang="en-US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增规模、拓效益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</a:p>
        </p:txBody>
      </p:sp>
      <p:sp>
        <p:nvSpPr>
          <p:cNvPr id="3" name="等腰三角形 70">
            <a:extLst>
              <a:ext uri="{FF2B5EF4-FFF2-40B4-BE49-F238E27FC236}">
                <a16:creationId xmlns:a16="http://schemas.microsoft.com/office/drawing/2014/main" id="{09754A43-9630-8372-F1FC-14C17DF526EF}"/>
              </a:ext>
            </a:extLst>
          </p:cNvPr>
          <p:cNvSpPr/>
          <p:nvPr/>
        </p:nvSpPr>
        <p:spPr>
          <a:xfrm flipH="1">
            <a:off x="4247823" y="2205289"/>
            <a:ext cx="3722370" cy="1456055"/>
          </a:xfrm>
          <a:prstGeom prst="triangle">
            <a:avLst>
              <a:gd name="adj" fmla="val 50460"/>
            </a:avLst>
          </a:prstGeom>
          <a:gradFill flip="none" rotWithShape="1">
            <a:gsLst>
              <a:gs pos="0">
                <a:srgbClr val="3665D9">
                  <a:alpha val="10000"/>
                </a:srgbClr>
              </a:gs>
              <a:gs pos="100000">
                <a:srgbClr val="3665D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OPPOSans R" charset="0"/>
              <a:ea typeface="OPPOSans R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79B1CA-AE6A-B0A0-DF6D-C082B0137443}"/>
              </a:ext>
            </a:extLst>
          </p:cNvPr>
          <p:cNvSpPr txBox="1"/>
          <p:nvPr/>
        </p:nvSpPr>
        <p:spPr>
          <a:xfrm>
            <a:off x="3202676" y="275518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ln w="19050"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atin typeface="+mj-lt"/>
                <a:ea typeface="+mj-ea"/>
              </a:rPr>
              <a:t>“活”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395C5A-0283-22AC-CDD0-BF53D8DE5740}"/>
              </a:ext>
            </a:extLst>
          </p:cNvPr>
          <p:cNvSpPr txBox="1"/>
          <p:nvPr/>
        </p:nvSpPr>
        <p:spPr>
          <a:xfrm>
            <a:off x="495036" y="275518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ln w="19050"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atin typeface="+mj-lt"/>
                <a:ea typeface="+mj-ea"/>
              </a:rPr>
              <a:t>“获客”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529EBD-D2A9-5DE2-82E7-083CD7C3A5ED}"/>
              </a:ext>
            </a:extLst>
          </p:cNvPr>
          <p:cNvSpPr txBox="1"/>
          <p:nvPr/>
        </p:nvSpPr>
        <p:spPr>
          <a:xfrm>
            <a:off x="5920476" y="275518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ln w="19050"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atin typeface="+mj-lt"/>
                <a:ea typeface="+mj-ea"/>
              </a:rPr>
              <a:t>“管”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7260E3-FACA-E556-B00B-E026CC88CC8C}"/>
              </a:ext>
            </a:extLst>
          </p:cNvPr>
          <p:cNvSpPr txBox="1"/>
          <p:nvPr/>
        </p:nvSpPr>
        <p:spPr>
          <a:xfrm>
            <a:off x="8633831" y="275518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ln w="19050"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atin typeface="+mj-lt"/>
                <a:ea typeface="+mj-ea"/>
              </a:rPr>
              <a:t>“核”</a:t>
            </a:r>
          </a:p>
        </p:txBody>
      </p:sp>
      <p:sp>
        <p:nvSpPr>
          <p:cNvPr id="9" name="圆角矩形 48">
            <a:extLst>
              <a:ext uri="{FF2B5EF4-FFF2-40B4-BE49-F238E27FC236}">
                <a16:creationId xmlns:a16="http://schemas.microsoft.com/office/drawing/2014/main" id="{C2D09714-EC64-0434-CCE5-ECCAF9B3C50E}"/>
              </a:ext>
            </a:extLst>
          </p:cNvPr>
          <p:cNvSpPr/>
          <p:nvPr/>
        </p:nvSpPr>
        <p:spPr>
          <a:xfrm>
            <a:off x="884863" y="3564824"/>
            <a:ext cx="2473325" cy="1778000"/>
          </a:xfrm>
          <a:prstGeom prst="roundRect">
            <a:avLst>
              <a:gd name="adj" fmla="val 6106"/>
            </a:avLst>
          </a:prstGeom>
          <a:solidFill>
            <a:sysClr val="window" lastClr="FFFFFF"/>
          </a:solidFill>
          <a:ln w="9525">
            <a:noFill/>
          </a:ln>
          <a:effectLst>
            <a:outerShdw blurRad="368300" dist="203200" dir="5400000" sx="98000" sy="98000" algn="t" rotWithShape="0">
              <a:srgbClr val="1A45D1">
                <a:lumMod val="50000"/>
                <a:alpha val="18000"/>
              </a:srgbClr>
            </a:outerShdw>
          </a:effectLst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48">
            <a:extLst>
              <a:ext uri="{FF2B5EF4-FFF2-40B4-BE49-F238E27FC236}">
                <a16:creationId xmlns:a16="http://schemas.microsoft.com/office/drawing/2014/main" id="{15772595-4AEA-A40B-EBB3-8F5B94FAAF83}"/>
              </a:ext>
            </a:extLst>
          </p:cNvPr>
          <p:cNvSpPr/>
          <p:nvPr/>
        </p:nvSpPr>
        <p:spPr>
          <a:xfrm>
            <a:off x="884863" y="5356794"/>
            <a:ext cx="2473325" cy="1111250"/>
          </a:xfrm>
          <a:prstGeom prst="roundRect">
            <a:avLst>
              <a:gd name="adj" fmla="val 13478"/>
            </a:avLst>
          </a:prstGeom>
          <a:solidFill>
            <a:sysClr val="window" lastClr="FFFFFF"/>
          </a:solidFill>
          <a:ln w="9525">
            <a:noFill/>
          </a:ln>
          <a:effectLst>
            <a:outerShdw blurRad="368300" dist="203200" dir="5400000" sx="98000" sy="98000" algn="t" rotWithShape="0">
              <a:srgbClr val="1A45D1">
                <a:lumMod val="50000"/>
                <a:alpha val="18000"/>
              </a:srgbClr>
            </a:outerShdw>
          </a:effectLst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: 圆角 8">
            <a:extLst>
              <a:ext uri="{FF2B5EF4-FFF2-40B4-BE49-F238E27FC236}">
                <a16:creationId xmlns:a16="http://schemas.microsoft.com/office/drawing/2014/main" id="{337682DC-2392-0225-BE2A-3FC3AADDEBC6}"/>
              </a:ext>
            </a:extLst>
          </p:cNvPr>
          <p:cNvSpPr/>
          <p:nvPr/>
        </p:nvSpPr>
        <p:spPr>
          <a:xfrm rot="5400000">
            <a:off x="2081838" y="2619944"/>
            <a:ext cx="79375" cy="19799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08F148-3E30-6229-829D-50F5A7FAF176}"/>
              </a:ext>
            </a:extLst>
          </p:cNvPr>
          <p:cNvSpPr txBox="1"/>
          <p:nvPr/>
        </p:nvSpPr>
        <p:spPr>
          <a:xfrm>
            <a:off x="1303328" y="3877879"/>
            <a:ext cx="1637030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4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有效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获客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9AF7E9-D32C-65E9-C963-A345F509AA8B}"/>
              </a:ext>
            </a:extLst>
          </p:cNvPr>
          <p:cNvSpPr txBox="1"/>
          <p:nvPr/>
        </p:nvSpPr>
        <p:spPr>
          <a:xfrm>
            <a:off x="1492572" y="4489225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支行资源池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以客获客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F5C19E-3477-BB80-489A-F5F5BA91DC0C}"/>
              </a:ext>
            </a:extLst>
          </p:cNvPr>
          <p:cNvSpPr txBox="1"/>
          <p:nvPr/>
        </p:nvSpPr>
        <p:spPr>
          <a:xfrm>
            <a:off x="884863" y="5593649"/>
            <a:ext cx="2473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挖掘客户关系</a:t>
            </a:r>
          </a:p>
          <a:p>
            <a:pPr algn="ctr"/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放大客户拓展空间</a:t>
            </a:r>
          </a:p>
        </p:txBody>
      </p:sp>
      <p:sp>
        <p:nvSpPr>
          <p:cNvPr id="15" name="圆角矩形 48">
            <a:extLst>
              <a:ext uri="{FF2B5EF4-FFF2-40B4-BE49-F238E27FC236}">
                <a16:creationId xmlns:a16="http://schemas.microsoft.com/office/drawing/2014/main" id="{550F645E-0209-BFE1-0282-0CAC37028710}"/>
              </a:ext>
            </a:extLst>
          </p:cNvPr>
          <p:cNvSpPr/>
          <p:nvPr/>
        </p:nvSpPr>
        <p:spPr>
          <a:xfrm>
            <a:off x="3591233" y="3564824"/>
            <a:ext cx="2473325" cy="1778000"/>
          </a:xfrm>
          <a:prstGeom prst="roundRect">
            <a:avLst>
              <a:gd name="adj" fmla="val 6106"/>
            </a:avLst>
          </a:prstGeom>
          <a:solidFill>
            <a:sysClr val="window" lastClr="FFFFFF"/>
          </a:solidFill>
          <a:ln w="9525">
            <a:noFill/>
          </a:ln>
          <a:effectLst>
            <a:outerShdw blurRad="368300" dist="203200" dir="5400000" sx="98000" sy="98000" algn="t" rotWithShape="0">
              <a:srgbClr val="1A45D1">
                <a:lumMod val="50000"/>
                <a:alpha val="18000"/>
              </a:srgbClr>
            </a:outerShdw>
          </a:effectLst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48">
            <a:extLst>
              <a:ext uri="{FF2B5EF4-FFF2-40B4-BE49-F238E27FC236}">
                <a16:creationId xmlns:a16="http://schemas.microsoft.com/office/drawing/2014/main" id="{BC7662D3-7CFB-B088-6E13-C635ABBCB563}"/>
              </a:ext>
            </a:extLst>
          </p:cNvPr>
          <p:cNvSpPr/>
          <p:nvPr/>
        </p:nvSpPr>
        <p:spPr>
          <a:xfrm>
            <a:off x="3591233" y="5356794"/>
            <a:ext cx="2473325" cy="1111250"/>
          </a:xfrm>
          <a:prstGeom prst="roundRect">
            <a:avLst>
              <a:gd name="adj" fmla="val 13478"/>
            </a:avLst>
          </a:prstGeom>
          <a:solidFill>
            <a:sysClr val="window" lastClr="FFFFFF"/>
          </a:solidFill>
          <a:ln w="9525">
            <a:noFill/>
          </a:ln>
          <a:effectLst>
            <a:outerShdw blurRad="368300" dist="203200" dir="5400000" sx="98000" sy="98000" algn="t" rotWithShape="0">
              <a:srgbClr val="1A45D1">
                <a:lumMod val="50000"/>
                <a:alpha val="18000"/>
              </a:srgbClr>
            </a:outerShdw>
          </a:effectLst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: 圆角 8">
            <a:extLst>
              <a:ext uri="{FF2B5EF4-FFF2-40B4-BE49-F238E27FC236}">
                <a16:creationId xmlns:a16="http://schemas.microsoft.com/office/drawing/2014/main" id="{283977A2-EA3F-2EF8-5510-75B826866318}"/>
              </a:ext>
            </a:extLst>
          </p:cNvPr>
          <p:cNvSpPr/>
          <p:nvPr/>
        </p:nvSpPr>
        <p:spPr>
          <a:xfrm rot="5400000">
            <a:off x="4788208" y="2619944"/>
            <a:ext cx="79375" cy="19799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E7ABE2-3FBE-2D44-11C2-9CF6724CFCA3}"/>
              </a:ext>
            </a:extLst>
          </p:cNvPr>
          <p:cNvSpPr txBox="1"/>
          <p:nvPr/>
        </p:nvSpPr>
        <p:spPr>
          <a:xfrm>
            <a:off x="4009698" y="3877879"/>
            <a:ext cx="1637030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4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客群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经营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9380A16-473C-B6C5-AD05-3CF918B9C124}"/>
              </a:ext>
            </a:extLst>
          </p:cNvPr>
          <p:cNvSpPr txBox="1"/>
          <p:nvPr/>
        </p:nvSpPr>
        <p:spPr>
          <a:xfrm>
            <a:off x="3923973" y="4603049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零售客群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宫格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FAF715-2D36-A4D5-04FC-3B9DB399B7B5}"/>
              </a:ext>
            </a:extLst>
          </p:cNvPr>
          <p:cNvSpPr txBox="1"/>
          <p:nvPr/>
        </p:nvSpPr>
        <p:spPr>
          <a:xfrm>
            <a:off x="3591233" y="5593649"/>
            <a:ext cx="2473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精细化客群分层</a:t>
            </a:r>
          </a:p>
          <a:p>
            <a:pPr algn="ctr"/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定位关键价值客户</a:t>
            </a:r>
          </a:p>
        </p:txBody>
      </p:sp>
      <p:sp>
        <p:nvSpPr>
          <p:cNvPr id="21" name="圆角矩形 48">
            <a:extLst>
              <a:ext uri="{FF2B5EF4-FFF2-40B4-BE49-F238E27FC236}">
                <a16:creationId xmlns:a16="http://schemas.microsoft.com/office/drawing/2014/main" id="{4BA45894-FD84-7C74-4A77-7244B6C1ED22}"/>
              </a:ext>
            </a:extLst>
          </p:cNvPr>
          <p:cNvSpPr/>
          <p:nvPr/>
        </p:nvSpPr>
        <p:spPr>
          <a:xfrm>
            <a:off x="6297603" y="3564824"/>
            <a:ext cx="2473325" cy="1778000"/>
          </a:xfrm>
          <a:prstGeom prst="roundRect">
            <a:avLst>
              <a:gd name="adj" fmla="val 6106"/>
            </a:avLst>
          </a:prstGeom>
          <a:solidFill>
            <a:sysClr val="window" lastClr="FFFFFF"/>
          </a:solidFill>
          <a:ln w="9525">
            <a:noFill/>
          </a:ln>
          <a:effectLst>
            <a:outerShdw blurRad="368300" dist="203200" dir="5400000" sx="98000" sy="98000" algn="t" rotWithShape="0">
              <a:srgbClr val="1A45D1">
                <a:lumMod val="50000"/>
                <a:alpha val="18000"/>
              </a:srgbClr>
            </a:outerShdw>
          </a:effectLst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圆角矩形 48">
            <a:extLst>
              <a:ext uri="{FF2B5EF4-FFF2-40B4-BE49-F238E27FC236}">
                <a16:creationId xmlns:a16="http://schemas.microsoft.com/office/drawing/2014/main" id="{1405C679-7AC7-6BC0-4A2F-6A52CF306660}"/>
              </a:ext>
            </a:extLst>
          </p:cNvPr>
          <p:cNvSpPr/>
          <p:nvPr/>
        </p:nvSpPr>
        <p:spPr>
          <a:xfrm>
            <a:off x="6297603" y="5356794"/>
            <a:ext cx="2473325" cy="1111250"/>
          </a:xfrm>
          <a:prstGeom prst="roundRect">
            <a:avLst>
              <a:gd name="adj" fmla="val 13478"/>
            </a:avLst>
          </a:prstGeom>
          <a:solidFill>
            <a:sysClr val="window" lastClr="FFFFFF"/>
          </a:solidFill>
          <a:ln w="9525">
            <a:noFill/>
          </a:ln>
          <a:effectLst>
            <a:outerShdw blurRad="368300" dist="203200" dir="5400000" sx="98000" sy="98000" algn="t" rotWithShape="0">
              <a:srgbClr val="1A45D1">
                <a:lumMod val="50000"/>
                <a:alpha val="18000"/>
              </a:srgbClr>
            </a:outerShdw>
          </a:effectLst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: 圆角 8">
            <a:extLst>
              <a:ext uri="{FF2B5EF4-FFF2-40B4-BE49-F238E27FC236}">
                <a16:creationId xmlns:a16="http://schemas.microsoft.com/office/drawing/2014/main" id="{027D36AF-A6B0-1770-E58B-E3FBB6F3C599}"/>
              </a:ext>
            </a:extLst>
          </p:cNvPr>
          <p:cNvSpPr/>
          <p:nvPr/>
        </p:nvSpPr>
        <p:spPr>
          <a:xfrm rot="5400000">
            <a:off x="7494578" y="2619944"/>
            <a:ext cx="79375" cy="19799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434B8B-8FA7-CFCA-7D97-6630EA0C453E}"/>
              </a:ext>
            </a:extLst>
          </p:cNvPr>
          <p:cNvSpPr txBox="1"/>
          <p:nvPr/>
        </p:nvSpPr>
        <p:spPr>
          <a:xfrm>
            <a:off x="6716068" y="3877879"/>
            <a:ext cx="1637030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4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经营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C5B2CA6-FF20-A2F2-1AC9-0698D0F9CD1F}"/>
              </a:ext>
            </a:extLst>
          </p:cNvPr>
          <p:cNvSpPr txBox="1"/>
          <p:nvPr/>
        </p:nvSpPr>
        <p:spPr>
          <a:xfrm>
            <a:off x="6630343" y="4476049"/>
            <a:ext cx="1808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网格化经营</a:t>
            </a:r>
          </a:p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作战地图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A66D67-9955-7661-19CC-48B8CCECFD0A}"/>
              </a:ext>
            </a:extLst>
          </p:cNvPr>
          <p:cNvSpPr txBox="1"/>
          <p:nvPr/>
        </p:nvSpPr>
        <p:spPr>
          <a:xfrm>
            <a:off x="6297603" y="5593649"/>
            <a:ext cx="2473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地图网格数字化</a:t>
            </a:r>
          </a:p>
          <a:p>
            <a:pPr algn="ctr"/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衡量经营资源禀赋</a:t>
            </a:r>
          </a:p>
        </p:txBody>
      </p:sp>
      <p:sp>
        <p:nvSpPr>
          <p:cNvPr id="27" name="圆角矩形 48">
            <a:extLst>
              <a:ext uri="{FF2B5EF4-FFF2-40B4-BE49-F238E27FC236}">
                <a16:creationId xmlns:a16="http://schemas.microsoft.com/office/drawing/2014/main" id="{2B7ED9C0-3F41-3D72-9FCD-BDE5918AB48F}"/>
              </a:ext>
            </a:extLst>
          </p:cNvPr>
          <p:cNvSpPr/>
          <p:nvPr/>
        </p:nvSpPr>
        <p:spPr>
          <a:xfrm>
            <a:off x="9003973" y="3564824"/>
            <a:ext cx="2473325" cy="1778000"/>
          </a:xfrm>
          <a:prstGeom prst="roundRect">
            <a:avLst>
              <a:gd name="adj" fmla="val 6106"/>
            </a:avLst>
          </a:prstGeom>
          <a:solidFill>
            <a:sysClr val="window" lastClr="FFFFFF"/>
          </a:solidFill>
          <a:ln w="9525">
            <a:noFill/>
          </a:ln>
          <a:effectLst>
            <a:outerShdw blurRad="368300" dist="203200" dir="5400000" sx="98000" sy="98000" algn="t" rotWithShape="0">
              <a:srgbClr val="1A45D1">
                <a:lumMod val="50000"/>
                <a:alpha val="18000"/>
              </a:srgbClr>
            </a:outerShdw>
          </a:effectLst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圆角矩形 48">
            <a:extLst>
              <a:ext uri="{FF2B5EF4-FFF2-40B4-BE49-F238E27FC236}">
                <a16:creationId xmlns:a16="http://schemas.microsoft.com/office/drawing/2014/main" id="{554185F2-0307-BBF8-94CD-215FCB31D84D}"/>
              </a:ext>
            </a:extLst>
          </p:cNvPr>
          <p:cNvSpPr/>
          <p:nvPr/>
        </p:nvSpPr>
        <p:spPr>
          <a:xfrm>
            <a:off x="9003973" y="5356794"/>
            <a:ext cx="2473325" cy="1111250"/>
          </a:xfrm>
          <a:prstGeom prst="roundRect">
            <a:avLst>
              <a:gd name="adj" fmla="val 13478"/>
            </a:avLst>
          </a:prstGeom>
          <a:solidFill>
            <a:sysClr val="window" lastClr="FFFFFF"/>
          </a:solidFill>
          <a:ln w="9525">
            <a:noFill/>
          </a:ln>
          <a:effectLst>
            <a:outerShdw blurRad="368300" dist="203200" dir="5400000" sx="98000" sy="98000" algn="t" rotWithShape="0">
              <a:srgbClr val="1A45D1">
                <a:lumMod val="50000"/>
                <a:alpha val="18000"/>
              </a:srgbClr>
            </a:outerShdw>
          </a:effectLst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: 圆角 8">
            <a:extLst>
              <a:ext uri="{FF2B5EF4-FFF2-40B4-BE49-F238E27FC236}">
                <a16:creationId xmlns:a16="http://schemas.microsoft.com/office/drawing/2014/main" id="{DB13F9F5-C185-AC40-1B7A-2B8FC1D44526}"/>
              </a:ext>
            </a:extLst>
          </p:cNvPr>
          <p:cNvSpPr/>
          <p:nvPr/>
        </p:nvSpPr>
        <p:spPr>
          <a:xfrm rot="5400000">
            <a:off x="10200948" y="2619944"/>
            <a:ext cx="79375" cy="19799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856A180-F13E-B796-AB0A-D89C389C3E25}"/>
              </a:ext>
            </a:extLst>
          </p:cNvPr>
          <p:cNvSpPr txBox="1"/>
          <p:nvPr/>
        </p:nvSpPr>
        <p:spPr>
          <a:xfrm>
            <a:off x="9422438" y="3877879"/>
            <a:ext cx="1637030" cy="53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40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指标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追踪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724703E-A2CD-FE40-D430-8EB850066678}"/>
              </a:ext>
            </a:extLst>
          </p:cNvPr>
          <p:cNvSpPr txBox="1"/>
          <p:nvPr/>
        </p:nvSpPr>
        <p:spPr>
          <a:xfrm>
            <a:off x="9643591" y="4481228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经营早夕报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存款直播间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C8DEBDF-5919-A9A1-4C3F-740C56F93113}"/>
              </a:ext>
            </a:extLst>
          </p:cNvPr>
          <p:cNvSpPr txBox="1"/>
          <p:nvPr/>
        </p:nvSpPr>
        <p:spPr>
          <a:xfrm>
            <a:off x="9003973" y="5593649"/>
            <a:ext cx="247332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重点指标可视化</a:t>
            </a:r>
            <a:endParaRPr lang="en-US" altLang="zh-CN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algn="ctr"/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解决数据追踪痛点</a:t>
            </a:r>
          </a:p>
        </p:txBody>
      </p:sp>
      <p:sp>
        <p:nvSpPr>
          <p:cNvPr id="33" name="圆角矩形 6">
            <a:extLst>
              <a:ext uri="{FF2B5EF4-FFF2-40B4-BE49-F238E27FC236}">
                <a16:creationId xmlns:a16="http://schemas.microsoft.com/office/drawing/2014/main" id="{A2423FF1-B351-D833-7DF6-87983A6D5E56}"/>
              </a:ext>
            </a:extLst>
          </p:cNvPr>
          <p:cNvSpPr/>
          <p:nvPr/>
        </p:nvSpPr>
        <p:spPr>
          <a:xfrm>
            <a:off x="2358281" y="1734603"/>
            <a:ext cx="7863405" cy="577567"/>
          </a:xfrm>
          <a:prstGeom prst="roundRect">
            <a:avLst>
              <a:gd name="adj" fmla="val 8536"/>
            </a:avLst>
          </a:prstGeom>
          <a:solidFill>
            <a:srgbClr val="C00000"/>
          </a:solidFill>
          <a:ln w="9525">
            <a:noFill/>
          </a:ln>
          <a:effectLst>
            <a:outerShdw blurRad="368300" dist="203200" dir="5400000" sx="98000" sy="98000" algn="t" rotWithShape="0">
              <a:srgbClr val="1A45D1">
                <a:lumMod val="50000"/>
                <a:alpha val="18000"/>
              </a:srgbClr>
            </a:outerShdw>
          </a:effectLst>
        </p:spPr>
        <p:style>
          <a:lnRef idx="2">
            <a:srgbClr val="3665D9">
              <a:shade val="50000"/>
            </a:srgbClr>
          </a:lnRef>
          <a:fillRef idx="1">
            <a:srgbClr val="3665D9"/>
          </a:fillRef>
          <a:effectRef idx="0">
            <a:srgbClr val="3665D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目标：提升客群经营质效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</a:p>
        </p:txBody>
      </p:sp>
      <p:sp>
        <p:nvSpPr>
          <p:cNvPr id="34" name="饼形 33">
            <a:extLst>
              <a:ext uri="{FF2B5EF4-FFF2-40B4-BE49-F238E27FC236}">
                <a16:creationId xmlns:a16="http://schemas.microsoft.com/office/drawing/2014/main" id="{2AFF2B37-1361-B56E-30FA-7ABA828D6C0A}"/>
              </a:ext>
            </a:extLst>
          </p:cNvPr>
          <p:cNvSpPr/>
          <p:nvPr/>
        </p:nvSpPr>
        <p:spPr>
          <a:xfrm rot="10800000">
            <a:off x="2940358" y="3845494"/>
            <a:ext cx="1637030" cy="1748155"/>
          </a:xfrm>
          <a:prstGeom prst="pie">
            <a:avLst>
              <a:gd name="adj1" fmla="val 19802707"/>
              <a:gd name="adj2" fmla="val 1793951"/>
            </a:avLst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 w="9525">
            <a:gradFill>
              <a:gsLst>
                <a:gs pos="30000">
                  <a:srgbClr val="3665D9">
                    <a:alpha val="0"/>
                  </a:srgbClr>
                </a:gs>
                <a:gs pos="100000">
                  <a:srgbClr val="3665D9"/>
                </a:gs>
              </a:gsLst>
              <a:lin ang="10800000" scaled="0"/>
            </a:gradFill>
          </a:ln>
          <a:effectLst>
            <a:outerShdw blurRad="368300" dist="203200" dir="5400000" sx="98000" sy="98000" algn="t" rotWithShape="0">
              <a:schemeClr val="accent2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饼形 34">
            <a:extLst>
              <a:ext uri="{FF2B5EF4-FFF2-40B4-BE49-F238E27FC236}">
                <a16:creationId xmlns:a16="http://schemas.microsoft.com/office/drawing/2014/main" id="{CCE71DE7-0E3F-DAC0-DF09-7A96F217473C}"/>
              </a:ext>
            </a:extLst>
          </p:cNvPr>
          <p:cNvSpPr/>
          <p:nvPr/>
        </p:nvSpPr>
        <p:spPr>
          <a:xfrm rot="10800000">
            <a:off x="5732410" y="3845494"/>
            <a:ext cx="1747982" cy="1747982"/>
          </a:xfrm>
          <a:prstGeom prst="pie">
            <a:avLst>
              <a:gd name="adj1" fmla="val 19802707"/>
              <a:gd name="adj2" fmla="val 1793951"/>
            </a:avLst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 w="9525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  <a:effectLst>
            <a:outerShdw blurRad="368300" dist="203200" dir="5400000" sx="98000" sy="98000" algn="t" rotWithShape="0">
              <a:schemeClr val="accent2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饼形 35">
            <a:extLst>
              <a:ext uri="{FF2B5EF4-FFF2-40B4-BE49-F238E27FC236}">
                <a16:creationId xmlns:a16="http://schemas.microsoft.com/office/drawing/2014/main" id="{25F6143D-750F-70F0-874D-D3DE796C1AA4}"/>
              </a:ext>
            </a:extLst>
          </p:cNvPr>
          <p:cNvSpPr/>
          <p:nvPr/>
        </p:nvSpPr>
        <p:spPr>
          <a:xfrm rot="10800000">
            <a:off x="8353055" y="3845494"/>
            <a:ext cx="1747982" cy="1747982"/>
          </a:xfrm>
          <a:prstGeom prst="pie">
            <a:avLst>
              <a:gd name="adj1" fmla="val 19802707"/>
              <a:gd name="adj2" fmla="val 1793951"/>
            </a:avLst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 w="9525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  <a:effectLst>
            <a:outerShdw blurRad="368300" dist="203200" dir="5400000" sx="98000" sy="98000" algn="t" rotWithShape="0">
              <a:schemeClr val="accent2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488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营销地图</a:t>
            </a:r>
            <a:r>
              <a:rPr kumimoji="1" lang="en-US" altLang="zh-CN" dirty="0"/>
              <a:t>--</a:t>
            </a:r>
            <a:r>
              <a:rPr lang="zh-CN" altLang="en-US" dirty="0">
                <a:cs typeface="微软雅黑" panose="020B0503020204020204" pitchFamily="34" charset="-122"/>
                <a:sym typeface="+mn-ea"/>
              </a:rPr>
              <a:t>产业获客</a:t>
            </a:r>
          </a:p>
        </p:txBody>
      </p:sp>
      <p:sp>
        <p:nvSpPr>
          <p:cNvPr id="3" name="矩形 2"/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sp>
        <p:nvSpPr>
          <p:cNvPr id="14" name="圆角矩形 13"/>
          <p:cNvSpPr/>
          <p:nvPr>
            <p:custDataLst>
              <p:tags r:id="rId1"/>
            </p:custDataLst>
          </p:nvPr>
        </p:nvSpPr>
        <p:spPr>
          <a:xfrm>
            <a:off x="8898890" y="3164205"/>
            <a:ext cx="3127375" cy="1064895"/>
          </a:xfrm>
          <a:prstGeom prst="roundRect">
            <a:avLst>
              <a:gd name="adj" fmla="val 6652"/>
            </a:avLst>
          </a:prstGeom>
          <a:solidFill>
            <a:schemeClr val="bg1"/>
          </a:solidFill>
          <a:ln w="3175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2"/>
            </p:custDataLst>
          </p:nvPr>
        </p:nvSpPr>
        <p:spPr>
          <a:xfrm>
            <a:off x="8898890" y="4435475"/>
            <a:ext cx="3127375" cy="842010"/>
          </a:xfrm>
          <a:prstGeom prst="roundRect">
            <a:avLst>
              <a:gd name="adj" fmla="val 6652"/>
            </a:avLst>
          </a:prstGeom>
          <a:solidFill>
            <a:schemeClr val="bg1"/>
          </a:solidFill>
          <a:ln w="3175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8898890" y="5404485"/>
            <a:ext cx="3127375" cy="678815"/>
          </a:xfrm>
          <a:prstGeom prst="roundRect">
            <a:avLst>
              <a:gd name="adj" fmla="val 6652"/>
            </a:avLst>
          </a:prstGeom>
          <a:solidFill>
            <a:schemeClr val="bg1"/>
          </a:solidFill>
          <a:ln w="3175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>
            <p:custDataLst>
              <p:tags r:id="rId4"/>
            </p:custDataLst>
          </p:nvPr>
        </p:nvSpPr>
        <p:spPr>
          <a:xfrm>
            <a:off x="199390" y="2206625"/>
            <a:ext cx="2781935" cy="3197225"/>
          </a:xfrm>
          <a:prstGeom prst="roundRect">
            <a:avLst>
              <a:gd name="adj" fmla="val 6652"/>
            </a:avLst>
          </a:prstGeom>
          <a:solidFill>
            <a:schemeClr val="bg1"/>
          </a:solidFill>
          <a:ln w="3175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>
            <p:custDataLst>
              <p:tags r:id="rId5"/>
            </p:custDataLst>
          </p:nvPr>
        </p:nvSpPr>
        <p:spPr>
          <a:xfrm>
            <a:off x="8896350" y="2143760"/>
            <a:ext cx="3127375" cy="858520"/>
          </a:xfrm>
          <a:prstGeom prst="roundRect">
            <a:avLst>
              <a:gd name="adj" fmla="val 6652"/>
            </a:avLst>
          </a:prstGeom>
          <a:solidFill>
            <a:schemeClr val="bg1"/>
          </a:solidFill>
          <a:ln w="3175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灯片编号占位符 2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610600" y="6615430"/>
            <a:ext cx="2743200" cy="365125"/>
          </a:xfrm>
        </p:spPr>
        <p:txBody>
          <a:bodyPr/>
          <a:lstStyle/>
          <a:p>
            <a:pPr>
              <a:defRPr/>
            </a:pPr>
            <a:fld id="{D2CBDD2C-6C73-46E8-9B31-4B6983DE9989}" type="slidenum"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fld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7"/>
            </p:custDataLst>
          </p:nvPr>
        </p:nvSpPr>
        <p:spPr>
          <a:xfrm>
            <a:off x="199390" y="1088390"/>
            <a:ext cx="11583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产业大脑，服务于对公获客场景。目前已覆盖</a:t>
            </a:r>
            <a:r>
              <a:rPr lang="en-US" altLang="zh-CN" b="1" dirty="0">
                <a:solidFill>
                  <a:srgbClr val="2160E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lang="zh-CN" altLang="en-US" b="1" dirty="0">
                <a:solidFill>
                  <a:srgbClr val="2160E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国家战略新兴</a:t>
            </a:r>
            <a:r>
              <a:rPr lang="zh-CN" altLang="en-US" b="1" dirty="0">
                <a:solidFill>
                  <a:srgbClr val="2160E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产业企业名录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，并配套</a:t>
            </a:r>
            <a:r>
              <a:rPr lang="zh-CN" altLang="en-US" b="1" dirty="0">
                <a:solidFill>
                  <a:srgbClr val="2160E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产业知识库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4716145" y="1607820"/>
            <a:ext cx="241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产业获客专区（一阶段）</a:t>
            </a: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3204845" y="2005330"/>
            <a:ext cx="5440680" cy="3982720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8898890" y="3099435"/>
            <a:ext cx="3124835" cy="1130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企业所属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大战略新兴产业识别：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step1: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解析企业专利，获取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IPC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分类</a:t>
            </a: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step2: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识别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IPC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分类与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大产业的映射</a:t>
            </a: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step3: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数据清洗，识别企业最可信所属产业</a:t>
            </a:r>
          </a:p>
        </p:txBody>
      </p:sp>
      <p:sp>
        <p:nvSpPr>
          <p:cNvPr id="35" name="文本框 34"/>
          <p:cNvSpPr txBox="1"/>
          <p:nvPr>
            <p:custDataLst>
              <p:tags r:id="rId11"/>
            </p:custDataLst>
          </p:nvPr>
        </p:nvSpPr>
        <p:spPr>
          <a:xfrm>
            <a:off x="220980" y="2213610"/>
            <a:ext cx="2662555" cy="1410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49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份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产业知识文档整理：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、涵盖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大战新一级产业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+40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个二级产业</a:t>
            </a: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、数字银行产业小组手工整理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49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份产业知识文档</a:t>
            </a:r>
          </a:p>
        </p:txBody>
      </p:sp>
      <p:sp>
        <p:nvSpPr>
          <p:cNvPr id="36" name="文本框 35"/>
          <p:cNvSpPr txBox="1"/>
          <p:nvPr>
            <p:custDataLst>
              <p:tags r:id="rId12"/>
            </p:custDataLst>
          </p:nvPr>
        </p:nvSpPr>
        <p:spPr>
          <a:xfrm>
            <a:off x="8898890" y="5336540"/>
            <a:ext cx="2710815" cy="6508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产业新闻、政策、研报：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、产业与行业的映射，搜刮产业资讯</a:t>
            </a:r>
          </a:p>
        </p:txBody>
      </p:sp>
      <p:sp>
        <p:nvSpPr>
          <p:cNvPr id="37" name="文本框 36"/>
          <p:cNvSpPr txBox="1"/>
          <p:nvPr>
            <p:custDataLst>
              <p:tags r:id="rId13"/>
            </p:custDataLst>
          </p:nvPr>
        </p:nvSpPr>
        <p:spPr>
          <a:xfrm>
            <a:off x="8898890" y="2100580"/>
            <a:ext cx="3125470" cy="930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产业企业名单：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、对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省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市的企业清洗，识别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大产业客群清单共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43.7万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14"/>
            </p:custDataLst>
          </p:nvPr>
        </p:nvSpPr>
        <p:spPr>
          <a:xfrm>
            <a:off x="8898890" y="4337685"/>
            <a:ext cx="3117850" cy="890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大模型问答：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开放大模型问答入口，提前预制若干精选问题，引导客户经理深度对答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>
            <p:custDataLst>
              <p:tags r:id="rId15"/>
            </p:custDataLst>
          </p:nvPr>
        </p:nvSpPr>
        <p:spPr>
          <a:xfrm>
            <a:off x="7122795" y="1668145"/>
            <a:ext cx="828040" cy="2159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12/08</a:t>
            </a:r>
            <a:r>
              <a:rPr lang="zh-CN" altLang="en-US" sz="1000" b="1">
                <a:solidFill>
                  <a:schemeClr val="bg1"/>
                </a:solidFill>
              </a:rPr>
              <a:t>上线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259080" y="3799840"/>
            <a:ext cx="2586355" cy="1490345"/>
            <a:chOff x="348" y="5276"/>
            <a:chExt cx="4073" cy="2347"/>
          </a:xfrm>
        </p:grpSpPr>
        <p:sp>
          <p:nvSpPr>
            <p:cNvPr id="51" name="圆角矩形 50"/>
            <p:cNvSpPr/>
            <p:nvPr>
              <p:custDataLst>
                <p:tags r:id="rId23"/>
              </p:custDataLst>
            </p:nvPr>
          </p:nvSpPr>
          <p:spPr>
            <a:xfrm>
              <a:off x="348" y="5276"/>
              <a:ext cx="2312" cy="397"/>
            </a:xfrm>
            <a:prstGeom prst="roundRect">
              <a:avLst/>
            </a:prstGeom>
            <a:solidFill>
              <a:srgbClr val="4839E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rgbClr val="4839E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新一代信息技术</a:t>
              </a:r>
            </a:p>
          </p:txBody>
        </p:sp>
        <p:sp>
          <p:nvSpPr>
            <p:cNvPr id="52" name="圆角矩形 51"/>
            <p:cNvSpPr/>
            <p:nvPr>
              <p:custDataLst>
                <p:tags r:id="rId24"/>
              </p:custDataLst>
            </p:nvPr>
          </p:nvSpPr>
          <p:spPr>
            <a:xfrm>
              <a:off x="348" y="7227"/>
              <a:ext cx="2023" cy="396"/>
            </a:xfrm>
            <a:prstGeom prst="roundRect">
              <a:avLst/>
            </a:prstGeom>
            <a:solidFill>
              <a:srgbClr val="4839E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rgbClr val="4839E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高端装备制造</a:t>
              </a:r>
            </a:p>
          </p:txBody>
        </p:sp>
        <p:sp>
          <p:nvSpPr>
            <p:cNvPr id="53" name="圆角矩形 52"/>
            <p:cNvSpPr/>
            <p:nvPr>
              <p:custDataLst>
                <p:tags r:id="rId25"/>
              </p:custDataLst>
            </p:nvPr>
          </p:nvSpPr>
          <p:spPr>
            <a:xfrm>
              <a:off x="3288" y="6577"/>
              <a:ext cx="1133" cy="396"/>
            </a:xfrm>
            <a:prstGeom prst="roundRect">
              <a:avLst/>
            </a:prstGeom>
            <a:solidFill>
              <a:srgbClr val="4839E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rgbClr val="4839E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新材料</a:t>
              </a:r>
            </a:p>
          </p:txBody>
        </p:sp>
        <p:sp>
          <p:nvSpPr>
            <p:cNvPr id="54" name="圆角矩形 53"/>
            <p:cNvSpPr/>
            <p:nvPr>
              <p:custDataLst>
                <p:tags r:id="rId26"/>
              </p:custDataLst>
            </p:nvPr>
          </p:nvSpPr>
          <p:spPr>
            <a:xfrm>
              <a:off x="348" y="5927"/>
              <a:ext cx="1806" cy="396"/>
            </a:xfrm>
            <a:prstGeom prst="roundRect">
              <a:avLst/>
            </a:prstGeom>
            <a:solidFill>
              <a:srgbClr val="4839E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rgbClr val="4839E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新能源汽车</a:t>
              </a:r>
            </a:p>
          </p:txBody>
        </p:sp>
        <p:sp>
          <p:nvSpPr>
            <p:cNvPr id="55" name="圆角矩形 54"/>
            <p:cNvSpPr/>
            <p:nvPr>
              <p:custDataLst>
                <p:tags r:id="rId27"/>
              </p:custDataLst>
            </p:nvPr>
          </p:nvSpPr>
          <p:spPr>
            <a:xfrm>
              <a:off x="2977" y="5927"/>
              <a:ext cx="1444" cy="396"/>
            </a:xfrm>
            <a:prstGeom prst="roundRect">
              <a:avLst/>
            </a:prstGeom>
            <a:solidFill>
              <a:srgbClr val="4839E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rgbClr val="4839E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生物产业</a:t>
              </a:r>
            </a:p>
          </p:txBody>
        </p:sp>
        <p:sp>
          <p:nvSpPr>
            <p:cNvPr id="56" name="圆角矩形 55"/>
            <p:cNvSpPr/>
            <p:nvPr>
              <p:custDataLst>
                <p:tags r:id="rId28"/>
              </p:custDataLst>
            </p:nvPr>
          </p:nvSpPr>
          <p:spPr>
            <a:xfrm>
              <a:off x="2977" y="5276"/>
              <a:ext cx="1444" cy="397"/>
            </a:xfrm>
            <a:prstGeom prst="roundRect">
              <a:avLst/>
            </a:prstGeom>
            <a:solidFill>
              <a:srgbClr val="4839E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rgbClr val="4839E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节能环保</a:t>
              </a:r>
            </a:p>
          </p:txBody>
        </p:sp>
        <p:sp>
          <p:nvSpPr>
            <p:cNvPr id="57" name="圆角矩形 56"/>
            <p:cNvSpPr/>
            <p:nvPr>
              <p:custDataLst>
                <p:tags r:id="rId29"/>
              </p:custDataLst>
            </p:nvPr>
          </p:nvSpPr>
          <p:spPr>
            <a:xfrm>
              <a:off x="348" y="6577"/>
              <a:ext cx="1133" cy="396"/>
            </a:xfrm>
            <a:prstGeom prst="roundRect">
              <a:avLst/>
            </a:prstGeom>
            <a:solidFill>
              <a:srgbClr val="4839E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rgbClr val="4839E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新能源</a:t>
              </a:r>
            </a:p>
          </p:txBody>
        </p:sp>
        <p:sp>
          <p:nvSpPr>
            <p:cNvPr id="58" name="圆角矩形 57"/>
            <p:cNvSpPr/>
            <p:nvPr>
              <p:custDataLst>
                <p:tags r:id="rId30"/>
              </p:custDataLst>
            </p:nvPr>
          </p:nvSpPr>
          <p:spPr>
            <a:xfrm>
              <a:off x="1640" y="6577"/>
              <a:ext cx="1444" cy="397"/>
            </a:xfrm>
            <a:prstGeom prst="roundRect">
              <a:avLst/>
            </a:prstGeom>
            <a:solidFill>
              <a:srgbClr val="4839E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rgbClr val="4839E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数字创意</a:t>
              </a:r>
            </a:p>
          </p:txBody>
        </p:sp>
        <p:sp>
          <p:nvSpPr>
            <p:cNvPr id="59" name="圆角矩形 58"/>
            <p:cNvSpPr/>
            <p:nvPr>
              <p:custDataLst>
                <p:tags r:id="rId31"/>
              </p:custDataLst>
            </p:nvPr>
          </p:nvSpPr>
          <p:spPr>
            <a:xfrm>
              <a:off x="2543" y="7227"/>
              <a:ext cx="1878" cy="396"/>
            </a:xfrm>
            <a:prstGeom prst="roundRect">
              <a:avLst/>
            </a:prstGeom>
            <a:solidFill>
              <a:srgbClr val="4839E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rgbClr val="4839E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相关服务业</a:t>
              </a:r>
            </a:p>
          </p:txBody>
        </p:sp>
      </p:grpSp>
      <p:cxnSp>
        <p:nvCxnSpPr>
          <p:cNvPr id="60" name="直接连接符 59"/>
          <p:cNvCxnSpPr/>
          <p:nvPr>
            <p:custDataLst>
              <p:tags r:id="rId16"/>
            </p:custDataLst>
          </p:nvPr>
        </p:nvCxnSpPr>
        <p:spPr>
          <a:xfrm>
            <a:off x="2673985" y="2456180"/>
            <a:ext cx="642620" cy="1270"/>
          </a:xfrm>
          <a:prstGeom prst="line">
            <a:avLst/>
          </a:prstGeom>
          <a:ln w="3175">
            <a:solidFill>
              <a:schemeClr val="accent2"/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>
            <p:custDataLst>
              <p:tags r:id="rId17"/>
            </p:custDataLst>
          </p:nvPr>
        </p:nvCxnSpPr>
        <p:spPr>
          <a:xfrm flipH="1">
            <a:off x="6240780" y="2341245"/>
            <a:ext cx="2658110" cy="0"/>
          </a:xfrm>
          <a:prstGeom prst="line">
            <a:avLst/>
          </a:prstGeom>
          <a:ln w="3175">
            <a:solidFill>
              <a:schemeClr val="accent2"/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>
            <p:custDataLst>
              <p:tags r:id="rId18"/>
            </p:custDataLst>
          </p:nvPr>
        </p:nvCxnSpPr>
        <p:spPr>
          <a:xfrm>
            <a:off x="8041005" y="3554095"/>
            <a:ext cx="541020" cy="1011555"/>
          </a:xfrm>
          <a:prstGeom prst="line">
            <a:avLst/>
          </a:prstGeom>
          <a:ln w="3175">
            <a:solidFill>
              <a:schemeClr val="accent2"/>
            </a:solidFill>
            <a:prstDash val="dash"/>
            <a:head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19"/>
            </p:custDataLst>
          </p:nvPr>
        </p:nvCxnSpPr>
        <p:spPr>
          <a:xfrm flipH="1">
            <a:off x="8573135" y="4572635"/>
            <a:ext cx="325755" cy="0"/>
          </a:xfrm>
          <a:prstGeom prst="line">
            <a:avLst/>
          </a:prstGeom>
          <a:ln w="3175">
            <a:solidFill>
              <a:schemeClr val="accent2"/>
            </a:solidFill>
            <a:prstDash val="dash"/>
            <a:head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>
            <p:custDataLst>
              <p:tags r:id="rId20"/>
            </p:custDataLst>
          </p:nvPr>
        </p:nvCxnSpPr>
        <p:spPr>
          <a:xfrm flipH="1">
            <a:off x="8570595" y="5525135"/>
            <a:ext cx="325755" cy="0"/>
          </a:xfrm>
          <a:prstGeom prst="line">
            <a:avLst/>
          </a:prstGeom>
          <a:ln w="3175">
            <a:solidFill>
              <a:schemeClr val="accent2"/>
            </a:solidFill>
            <a:prstDash val="dash"/>
            <a:head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21"/>
            </p:custDataLst>
          </p:nvPr>
        </p:nvCxnSpPr>
        <p:spPr>
          <a:xfrm>
            <a:off x="7698105" y="4478020"/>
            <a:ext cx="875030" cy="1047115"/>
          </a:xfrm>
          <a:prstGeom prst="line">
            <a:avLst/>
          </a:prstGeom>
          <a:ln w="3175">
            <a:solidFill>
              <a:schemeClr val="accent2"/>
            </a:solidFill>
            <a:prstDash val="dash"/>
            <a:head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2"/>
            </p:custDataLst>
          </p:nvPr>
        </p:nvSpPr>
        <p:spPr>
          <a:xfrm>
            <a:off x="220980" y="6381750"/>
            <a:ext cx="11583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小企业部已合作新增采购试点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条优选产业链：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芯片、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新兴软件与服务、工业机器人、新能源汽车、医疗器械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1DDBF-854E-68A9-DED7-F70C5EBA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同业动态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市场动态，加速感知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410273-8EA0-E970-8456-ACAB4AE42888}"/>
              </a:ext>
            </a:extLst>
          </p:cNvPr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84428-1883-4351-17C5-BDD75684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82" y="1590060"/>
            <a:ext cx="9812236" cy="4783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23765E-C57E-6819-A2C9-9F80BBDDB13D}"/>
              </a:ext>
            </a:extLst>
          </p:cNvPr>
          <p:cNvSpPr/>
          <p:nvPr/>
        </p:nvSpPr>
        <p:spPr>
          <a:xfrm>
            <a:off x="1139598" y="942059"/>
            <a:ext cx="9879698" cy="838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25000"/>
              </a:lnSpc>
              <a:spcAft>
                <a:spcPts val="0"/>
              </a:spcAft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洞悉</a:t>
            </a:r>
            <a:r>
              <a:rPr lang="zh-CN" altLang="en-US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市场风向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，对标同业竞品，利用数据分析工具，形成分析报告，提供营销新思路</a:t>
            </a:r>
          </a:p>
        </p:txBody>
      </p:sp>
    </p:spTree>
    <p:extLst>
      <p:ext uri="{BB962C8B-B14F-4D97-AF65-F5344CB8AC3E}">
        <p14:creationId xmlns:p14="http://schemas.microsoft.com/office/powerpoint/2010/main" val="304034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8E645-571D-1FCE-C907-A9301726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开门红战报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直观展示关键指标完成进度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1AFEF3-547D-CC17-2F5F-7A861301980B}"/>
              </a:ext>
            </a:extLst>
          </p:cNvPr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434FA3-9CA0-441F-2257-41DA5A675612}"/>
              </a:ext>
            </a:extLst>
          </p:cNvPr>
          <p:cNvGrpSpPr/>
          <p:nvPr/>
        </p:nvGrpSpPr>
        <p:grpSpPr>
          <a:xfrm>
            <a:off x="1013472" y="1526833"/>
            <a:ext cx="10135813" cy="4941209"/>
            <a:chOff x="486854" y="1508233"/>
            <a:chExt cx="9410802" cy="4587766"/>
          </a:xfrm>
        </p:grpSpPr>
        <p:pic>
          <p:nvPicPr>
            <p:cNvPr id="5" name="图片 4" descr="图形用户界面&#10;&#10;描述已自动生成">
              <a:extLst>
                <a:ext uri="{FF2B5EF4-FFF2-40B4-BE49-F238E27FC236}">
                  <a16:creationId xmlns:a16="http://schemas.microsoft.com/office/drawing/2014/main" id="{E92B0C8C-9228-807B-A7F7-19D5B143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854" y="1508233"/>
              <a:ext cx="9410802" cy="458776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94E2AC-832C-77E6-ACC4-ED82AE5BF51F}"/>
                </a:ext>
              </a:extLst>
            </p:cNvPr>
            <p:cNvSpPr/>
            <p:nvPr/>
          </p:nvSpPr>
          <p:spPr bwMode="auto">
            <a:xfrm>
              <a:off x="3358195" y="3534824"/>
              <a:ext cx="323681" cy="1699327"/>
            </a:xfrm>
            <a:prstGeom prst="rect">
              <a:avLst/>
            </a:prstGeom>
            <a:pattFill prst="pct2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CCA23D-1256-AD8D-FDD9-878EBF1E3DED}"/>
                </a:ext>
              </a:extLst>
            </p:cNvPr>
            <p:cNvSpPr/>
            <p:nvPr/>
          </p:nvSpPr>
          <p:spPr bwMode="auto">
            <a:xfrm>
              <a:off x="5278582" y="3072230"/>
              <a:ext cx="189306" cy="104521"/>
            </a:xfrm>
            <a:prstGeom prst="rect">
              <a:avLst/>
            </a:prstGeom>
            <a:pattFill prst="pct2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1AC43BE3-CE82-056C-215E-A594E66FD1F1}"/>
              </a:ext>
            </a:extLst>
          </p:cNvPr>
          <p:cNvSpPr/>
          <p:nvPr/>
        </p:nvSpPr>
        <p:spPr>
          <a:xfrm>
            <a:off x="1139598" y="942059"/>
            <a:ext cx="9879698" cy="838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结合本年旺季考核方案，展示支行考核招标完成进度。</a:t>
            </a:r>
          </a:p>
        </p:txBody>
      </p:sp>
    </p:spTree>
    <p:extLst>
      <p:ext uri="{BB962C8B-B14F-4D97-AF65-F5344CB8AC3E}">
        <p14:creationId xmlns:p14="http://schemas.microsoft.com/office/powerpoint/2010/main" val="3577525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5DD37-8B48-5D1E-BB51-52694C41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存款直播间</a:t>
            </a:r>
            <a:r>
              <a:rPr kumimoji="1" lang="en-US" altLang="zh-CN" dirty="0"/>
              <a:t>——360°</a:t>
            </a:r>
            <a:r>
              <a:rPr kumimoji="1" lang="zh-CN" altLang="en-US" dirty="0"/>
              <a:t>全方位存款动态监测追踪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97758A-4ABE-36E7-B20B-D92E50AE1CBD}"/>
              </a:ext>
            </a:extLst>
          </p:cNvPr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F57B977-FCA3-8B6F-2F1F-1B8C74285AFA}"/>
              </a:ext>
            </a:extLst>
          </p:cNvPr>
          <p:cNvGrpSpPr/>
          <p:nvPr/>
        </p:nvGrpSpPr>
        <p:grpSpPr>
          <a:xfrm>
            <a:off x="4986053" y="1229275"/>
            <a:ext cx="6760401" cy="2470771"/>
            <a:chOff x="4986053" y="1229275"/>
            <a:chExt cx="6760401" cy="2470771"/>
          </a:xfrm>
        </p:grpSpPr>
        <p:sp>
          <p:nvSpPr>
            <p:cNvPr id="5" name="矩形: 圆顶角 1">
              <a:extLst>
                <a:ext uri="{FF2B5EF4-FFF2-40B4-BE49-F238E27FC236}">
                  <a16:creationId xmlns:a16="http://schemas.microsoft.com/office/drawing/2014/main" id="{5EA42624-C5B5-F666-7742-3C34414ECBE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5400000" flipH="1">
              <a:off x="4804455" y="1410873"/>
              <a:ext cx="2470769" cy="2107573"/>
            </a:xfrm>
            <a:prstGeom prst="round2SameRect">
              <a:avLst>
                <a:gd name="adj1" fmla="val 5169"/>
                <a:gd name="adj2" fmla="val 8153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42900" dist="88900" dir="2700000" algn="tl" rotWithShape="0">
                <a:srgbClr val="006EFF">
                  <a:alpha val="14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: 圆顶角 27">
              <a:extLst>
                <a:ext uri="{FF2B5EF4-FFF2-40B4-BE49-F238E27FC236}">
                  <a16:creationId xmlns:a16="http://schemas.microsoft.com/office/drawing/2014/main" id="{C8F8D93D-A519-1FC1-78D5-A2C9569F6DC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5400000" flipH="1">
              <a:off x="7130873" y="1410875"/>
              <a:ext cx="2470766" cy="2107574"/>
            </a:xfrm>
            <a:prstGeom prst="round2SameRect">
              <a:avLst>
                <a:gd name="adj1" fmla="val 7840"/>
                <a:gd name="adj2" fmla="val 8564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42900" dist="88900" dir="2700000" algn="tl" rotWithShape="0">
                <a:srgbClr val="006EFF">
                  <a:alpha val="14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矩形: 圆顶角 29">
              <a:extLst>
                <a:ext uri="{FF2B5EF4-FFF2-40B4-BE49-F238E27FC236}">
                  <a16:creationId xmlns:a16="http://schemas.microsoft.com/office/drawing/2014/main" id="{9E51DF71-9B7B-667F-7F3A-6A52ADFD224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5400000" flipH="1">
              <a:off x="9457285" y="1410876"/>
              <a:ext cx="2470766" cy="2107573"/>
            </a:xfrm>
            <a:prstGeom prst="round2SameRect">
              <a:avLst>
                <a:gd name="adj1" fmla="val 5867"/>
                <a:gd name="adj2" fmla="val 10208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42900" dist="88900" dir="2700000" algn="tl" rotWithShape="0">
                <a:srgbClr val="006EFF">
                  <a:alpha val="14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8" name="直接连接符 32">
              <a:extLst>
                <a:ext uri="{FF2B5EF4-FFF2-40B4-BE49-F238E27FC236}">
                  <a16:creationId xmlns:a16="http://schemas.microsoft.com/office/drawing/2014/main" id="{3B96A96A-0BB6-D183-55C2-CED00D462F0A}"/>
                </a:ext>
              </a:extLst>
            </p:cNvPr>
            <p:cNvCxnSpPr>
              <a:cxnSpLocks/>
            </p:cNvCxnSpPr>
            <p:nvPr/>
          </p:nvCxnSpPr>
          <p:spPr>
            <a:xfrm>
              <a:off x="5405621" y="1234034"/>
              <a:ext cx="1268439" cy="0"/>
            </a:xfrm>
            <a:prstGeom prst="line">
              <a:avLst/>
            </a:prstGeom>
            <a:noFill/>
            <a:ln w="25400" cap="rnd" cmpd="sng" algn="ctr">
              <a:solidFill>
                <a:srgbClr val="0065EB"/>
              </a:solidFill>
              <a:prstDash val="solid"/>
              <a:miter lim="800000"/>
            </a:ln>
            <a:effectLst/>
          </p:spPr>
        </p:cxnSp>
        <p:cxnSp>
          <p:nvCxnSpPr>
            <p:cNvPr id="10" name="直接连接符 34">
              <a:extLst>
                <a:ext uri="{FF2B5EF4-FFF2-40B4-BE49-F238E27FC236}">
                  <a16:creationId xmlns:a16="http://schemas.microsoft.com/office/drawing/2014/main" id="{21E0513E-135D-851E-6A80-E6A9018F3261}"/>
                </a:ext>
              </a:extLst>
            </p:cNvPr>
            <p:cNvCxnSpPr/>
            <p:nvPr/>
          </p:nvCxnSpPr>
          <p:spPr>
            <a:xfrm>
              <a:off x="7732034" y="1234034"/>
              <a:ext cx="1268439" cy="0"/>
            </a:xfrm>
            <a:prstGeom prst="line">
              <a:avLst/>
            </a:prstGeom>
            <a:noFill/>
            <a:ln w="25400" cap="rnd" cmpd="sng" algn="ctr">
              <a:solidFill>
                <a:srgbClr val="0065EB"/>
              </a:solidFill>
              <a:prstDash val="solid"/>
              <a:miter lim="800000"/>
            </a:ln>
            <a:effectLst/>
          </p:spPr>
        </p:cxnSp>
        <p:cxnSp>
          <p:nvCxnSpPr>
            <p:cNvPr id="11" name="直接连接符 35">
              <a:extLst>
                <a:ext uri="{FF2B5EF4-FFF2-40B4-BE49-F238E27FC236}">
                  <a16:creationId xmlns:a16="http://schemas.microsoft.com/office/drawing/2014/main" id="{5D51FC96-C059-6649-3B14-AED6584FBB5E}"/>
                </a:ext>
              </a:extLst>
            </p:cNvPr>
            <p:cNvCxnSpPr/>
            <p:nvPr/>
          </p:nvCxnSpPr>
          <p:spPr>
            <a:xfrm>
              <a:off x="10058447" y="1234034"/>
              <a:ext cx="1268439" cy="0"/>
            </a:xfrm>
            <a:prstGeom prst="line">
              <a:avLst/>
            </a:prstGeom>
            <a:noFill/>
            <a:ln w="25400" cap="rnd" cmpd="sng" algn="ctr">
              <a:solidFill>
                <a:srgbClr val="0065EB"/>
              </a:solidFill>
              <a:prstDash val="solid"/>
              <a:miter lim="800000"/>
            </a:ln>
            <a:effectLst/>
          </p:spPr>
        </p:cxnSp>
        <p:sp>
          <p:nvSpPr>
            <p:cNvPr id="12" name="矩形: 圆角 10">
              <a:extLst>
                <a:ext uri="{FF2B5EF4-FFF2-40B4-BE49-F238E27FC236}">
                  <a16:creationId xmlns:a16="http://schemas.microsoft.com/office/drawing/2014/main" id="{6E6462DE-22A5-4B65-0ED4-F9B01A40704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227076" y="1892676"/>
              <a:ext cx="1625528" cy="588132"/>
            </a:xfrm>
            <a:prstGeom prst="roundRect">
              <a:avLst>
                <a:gd name="adj" fmla="val 12762"/>
              </a:avLst>
            </a:prstGeom>
            <a:solidFill>
              <a:srgbClr val="006EFF">
                <a:alpha val="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FB24CB7-385E-0866-EDDC-4F4A3D76D316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5536042" y="2018319"/>
              <a:ext cx="1033021" cy="352362"/>
            </a:xfrm>
            <a:prstGeom prst="rect">
              <a:avLst/>
            </a:prstGeom>
            <a:noFill/>
            <a:effectLst/>
          </p:spPr>
          <p:txBody>
            <a:bodyPr wrap="none" lIns="105115" tIns="52557" rIns="105115" bIns="52557" rtlCol="0">
              <a:spAutoFit/>
            </a:bodyPr>
            <a:lstStyle/>
            <a:p>
              <a:pPr algn="ctr" defTabSz="964565">
                <a:defRPr/>
              </a:pPr>
              <a:r>
                <a:rPr lang="zh-CN" altLang="en-US" sz="1600" b="1" dirty="0">
                  <a:solidFill>
                    <a:srgbClr val="006E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Bold" panose="020B0800000000000000" pitchFamily="34" charset="-122"/>
                </a:rPr>
                <a:t>实时存款</a:t>
              </a:r>
            </a:p>
          </p:txBody>
        </p: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B0B62340-065C-0247-2877-DB8F15398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15436" y="1429036"/>
              <a:ext cx="323961" cy="314003"/>
            </a:xfrm>
            <a:prstGeom prst="rect">
              <a:avLst/>
            </a:prstGeom>
          </p:spPr>
        </p:pic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BC56859A-6184-DAC1-D3B8-E02D105C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836369" y="1421010"/>
              <a:ext cx="343619" cy="332900"/>
            </a:xfrm>
            <a:prstGeom prst="rect">
              <a:avLst/>
            </a:prstGeom>
          </p:spPr>
        </p:pic>
        <p:sp>
          <p:nvSpPr>
            <p:cNvPr id="16" name="矩形: 圆角 10">
              <a:extLst>
                <a:ext uri="{FF2B5EF4-FFF2-40B4-BE49-F238E27FC236}">
                  <a16:creationId xmlns:a16="http://schemas.microsoft.com/office/drawing/2014/main" id="{51FF9719-AE87-4EE9-EF0F-0D432AEC02E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553491" y="1928476"/>
              <a:ext cx="1643520" cy="552332"/>
            </a:xfrm>
            <a:prstGeom prst="roundRect">
              <a:avLst>
                <a:gd name="adj" fmla="val 12762"/>
              </a:avLst>
            </a:prstGeom>
            <a:solidFill>
              <a:srgbClr val="006EFF">
                <a:alpha val="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: 圆角 10">
              <a:extLst>
                <a:ext uri="{FF2B5EF4-FFF2-40B4-BE49-F238E27FC236}">
                  <a16:creationId xmlns:a16="http://schemas.microsoft.com/office/drawing/2014/main" id="{18246114-0460-8075-9286-760EC80BF4D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879904" y="1892676"/>
              <a:ext cx="1643520" cy="566859"/>
            </a:xfrm>
            <a:prstGeom prst="roundRect">
              <a:avLst>
                <a:gd name="adj" fmla="val 12762"/>
              </a:avLst>
            </a:prstGeom>
            <a:solidFill>
              <a:srgbClr val="006EFF">
                <a:alpha val="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3C609AF-CCCF-319E-31F6-1CF91A78DDD2}"/>
                </a:ext>
              </a:extLst>
            </p:cNvPr>
            <p:cNvSpPr txBox="1"/>
            <p:nvPr/>
          </p:nvSpPr>
          <p:spPr>
            <a:xfrm>
              <a:off x="5174299" y="2518836"/>
              <a:ext cx="1679143" cy="8558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2700" marR="5080" algn="ctr">
                <a:lnSpc>
                  <a:spcPct val="130000"/>
                </a:lnSpc>
                <a:spcBef>
                  <a:spcPts val="100"/>
                </a:spcBef>
                <a:buClr>
                  <a:srgbClr val="3C5AA0"/>
                </a:buClr>
                <a:buFont typeface="Arial" panose="020B0604020202020204"/>
                <a:buNone/>
                <a:tabLst>
                  <a:tab pos="184150" algn="l"/>
                </a:tabLst>
                <a:defRPr/>
              </a:pPr>
              <a:r>
                <a:rPr lang="zh-CN" altLang="en-US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实时总存款、非小存款、小微存款、个人存款，并且展示较基数</a:t>
              </a:r>
              <a:r>
                <a:rPr lang="en-US" altLang="zh-CN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/</a:t>
              </a:r>
              <a:r>
                <a:rPr lang="zh-CN" altLang="en-US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年初等变动值</a:t>
              </a:r>
              <a:endParaRPr sz="1200" kern="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EDC43C-D4C6-31A0-CFAA-F597EC5AC77E}"/>
                </a:ext>
              </a:extLst>
            </p:cNvPr>
            <p:cNvSpPr txBox="1"/>
            <p:nvPr/>
          </p:nvSpPr>
          <p:spPr>
            <a:xfrm>
              <a:off x="7476942" y="2550486"/>
              <a:ext cx="1729066" cy="10291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2700" marR="5080" algn="ctr">
                <a:lnSpc>
                  <a:spcPct val="130000"/>
                </a:lnSpc>
                <a:spcBef>
                  <a:spcPts val="100"/>
                </a:spcBef>
                <a:buClr>
                  <a:srgbClr val="3C5AA0"/>
                </a:buClr>
                <a:buFont typeface="Arial" panose="020B0604020202020204"/>
                <a:buNone/>
                <a:tabLst>
                  <a:tab pos="184150" algn="l"/>
                </a:tabLst>
                <a:defRPr/>
              </a:pPr>
              <a:r>
                <a:rPr lang="zh-CN" altLang="en-US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重点存款科目，如活期存款、通知存款、定期存款、境内同业存放、应解汇款等</a:t>
              </a:r>
              <a:endParaRPr sz="1200" kern="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53345F6-0975-9C92-C90F-A88996552EF9}"/>
                </a:ext>
              </a:extLst>
            </p:cNvPr>
            <p:cNvSpPr txBox="1"/>
            <p:nvPr/>
          </p:nvSpPr>
          <p:spPr>
            <a:xfrm>
              <a:off x="9853095" y="2559078"/>
              <a:ext cx="1687997" cy="10291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2700" marR="5080" algn="ctr">
                <a:lnSpc>
                  <a:spcPct val="130000"/>
                </a:lnSpc>
                <a:spcBef>
                  <a:spcPts val="100"/>
                </a:spcBef>
                <a:buClr>
                  <a:srgbClr val="3C5AA0"/>
                </a:buClr>
                <a:buFont typeface="Arial" panose="020B0604020202020204"/>
                <a:buNone/>
                <a:tabLst>
                  <a:tab pos="184150" algn="l"/>
                </a:tabLst>
                <a:defRPr/>
              </a:pPr>
              <a:r>
                <a:rPr lang="zh-CN" altLang="en-US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实时存款大额进出，包括动账时间、客户详情、对手客户、对手行、客户账户余额</a:t>
              </a:r>
              <a:endParaRPr sz="1200" kern="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09D880A-EB48-F863-9769-D1F1500EBBD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7862454" y="2018319"/>
              <a:ext cx="1033021" cy="352362"/>
            </a:xfrm>
            <a:prstGeom prst="rect">
              <a:avLst/>
            </a:prstGeom>
            <a:noFill/>
            <a:effectLst/>
          </p:spPr>
          <p:txBody>
            <a:bodyPr wrap="none" lIns="105115" tIns="52557" rIns="105115" bIns="52557" rtlCol="0">
              <a:spAutoFit/>
            </a:bodyPr>
            <a:lstStyle/>
            <a:p>
              <a:pPr algn="ctr" defTabSz="964565">
                <a:defRPr/>
              </a:pPr>
              <a:r>
                <a:rPr lang="zh-CN" altLang="en-US" sz="1600" b="1" dirty="0">
                  <a:solidFill>
                    <a:srgbClr val="006E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Bold" panose="020B0800000000000000" pitchFamily="34" charset="-122"/>
                </a:rPr>
                <a:t>存款结构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D41F06C-A143-DDC1-5C42-73D78D31B5C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0189866" y="2018319"/>
              <a:ext cx="1033021" cy="352362"/>
            </a:xfrm>
            <a:prstGeom prst="rect">
              <a:avLst/>
            </a:prstGeom>
            <a:noFill/>
            <a:effectLst/>
          </p:spPr>
          <p:txBody>
            <a:bodyPr wrap="none" lIns="105115" tIns="52557" rIns="105115" bIns="52557" rtlCol="0">
              <a:spAutoFit/>
            </a:bodyPr>
            <a:lstStyle/>
            <a:p>
              <a:pPr algn="ctr" defTabSz="964565">
                <a:defRPr/>
              </a:pPr>
              <a:r>
                <a:rPr lang="zh-CN" altLang="en-US" sz="1600" b="1" dirty="0">
                  <a:solidFill>
                    <a:srgbClr val="006E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Bold" panose="020B0800000000000000" pitchFamily="34" charset="-122"/>
                </a:rPr>
                <a:t>大额动账</a:t>
              </a:r>
            </a:p>
          </p:txBody>
        </p:sp>
        <p:pic>
          <p:nvPicPr>
            <p:cNvPr id="23" name="图形 22" descr="分层金字塔 纯色填充">
              <a:extLst>
                <a:ext uri="{FF2B5EF4-FFF2-40B4-BE49-F238E27FC236}">
                  <a16:creationId xmlns:a16="http://schemas.microsoft.com/office/drawing/2014/main" id="{3E145C02-391D-1FEA-4102-F4D750B54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134494" y="1394393"/>
              <a:ext cx="467241" cy="436079"/>
            </a:xfrm>
            <a:prstGeom prst="rect">
              <a:avLst/>
            </a:prstGeom>
          </p:spPr>
        </p:pic>
      </p:grpSp>
      <p:sp>
        <p:nvSpPr>
          <p:cNvPr id="24" name="矩形 75">
            <a:extLst>
              <a:ext uri="{FF2B5EF4-FFF2-40B4-BE49-F238E27FC236}">
                <a16:creationId xmlns:a16="http://schemas.microsoft.com/office/drawing/2014/main" id="{4F11EF83-4CC1-38A9-318E-3FB16A9E07A1}"/>
              </a:ext>
            </a:extLst>
          </p:cNvPr>
          <p:cNvSpPr/>
          <p:nvPr/>
        </p:nvSpPr>
        <p:spPr>
          <a:xfrm>
            <a:off x="337982" y="1177872"/>
            <a:ext cx="4466493" cy="5246803"/>
          </a:xfrm>
          <a:custGeom>
            <a:avLst/>
            <a:gdLst>
              <a:gd name="connsiteX0" fmla="*/ 108000 w 4737308"/>
              <a:gd name="connsiteY0" fmla="*/ 0 h 2281284"/>
              <a:gd name="connsiteX1" fmla="*/ 4629307 w 4737308"/>
              <a:gd name="connsiteY1" fmla="*/ 0 h 2281284"/>
              <a:gd name="connsiteX2" fmla="*/ 4737308 w 4737308"/>
              <a:gd name="connsiteY2" fmla="*/ 108000 h 2281284"/>
              <a:gd name="connsiteX3" fmla="*/ 4737308 w 4737308"/>
              <a:gd name="connsiteY3" fmla="*/ 2173284 h 2281284"/>
              <a:gd name="connsiteX4" fmla="*/ 4629307 w 4737308"/>
              <a:gd name="connsiteY4" fmla="*/ 2281284 h 2281284"/>
              <a:gd name="connsiteX5" fmla="*/ 108000 w 4737308"/>
              <a:gd name="connsiteY5" fmla="*/ 2281284 h 2281284"/>
              <a:gd name="connsiteX6" fmla="*/ 0 w 4737308"/>
              <a:gd name="connsiteY6" fmla="*/ 2173284 h 2281284"/>
              <a:gd name="connsiteX7" fmla="*/ 0 w 4737308"/>
              <a:gd name="connsiteY7" fmla="*/ 108000 h 2281284"/>
              <a:gd name="connsiteX8" fmla="*/ 108000 w 4737308"/>
              <a:gd name="connsiteY8" fmla="*/ 0 h 228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7308" h="2281284">
                <a:moveTo>
                  <a:pt x="108000" y="0"/>
                </a:moveTo>
                <a:lnTo>
                  <a:pt x="4629307" y="0"/>
                </a:lnTo>
                <a:cubicBezTo>
                  <a:pt x="4688924" y="0"/>
                  <a:pt x="4737308" y="48384"/>
                  <a:pt x="4737308" y="108000"/>
                </a:cubicBezTo>
                <a:lnTo>
                  <a:pt x="4737308" y="2173284"/>
                </a:lnTo>
                <a:cubicBezTo>
                  <a:pt x="4737308" y="2232900"/>
                  <a:pt x="4688924" y="2281284"/>
                  <a:pt x="4629307" y="2281284"/>
                </a:cubicBezTo>
                <a:lnTo>
                  <a:pt x="108000" y="2281284"/>
                </a:lnTo>
                <a:cubicBezTo>
                  <a:pt x="48384" y="2281284"/>
                  <a:pt x="0" y="2232900"/>
                  <a:pt x="0" y="2173284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solidFill>
            <a:srgbClr val="307FF3">
              <a:lumMod val="20000"/>
              <a:lumOff val="80000"/>
              <a:alpha val="23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363F5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957CF51-B64C-8A75-966D-4952D4D16256}"/>
              </a:ext>
            </a:extLst>
          </p:cNvPr>
          <p:cNvGrpSpPr/>
          <p:nvPr/>
        </p:nvGrpSpPr>
        <p:grpSpPr>
          <a:xfrm>
            <a:off x="467942" y="1188480"/>
            <a:ext cx="3917581" cy="2090324"/>
            <a:chOff x="337982" y="3835464"/>
            <a:chExt cx="3917581" cy="209032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1D4B525-B3E6-719E-EAB0-26764326FE30}"/>
                </a:ext>
              </a:extLst>
            </p:cNvPr>
            <p:cNvGrpSpPr/>
            <p:nvPr/>
          </p:nvGrpSpPr>
          <p:grpSpPr>
            <a:xfrm>
              <a:off x="337982" y="4249110"/>
              <a:ext cx="3917581" cy="1676678"/>
              <a:chOff x="6721784" y="2452489"/>
              <a:chExt cx="4084386" cy="1748068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B8303548-82CA-2AA4-8A0A-150333D50F45}"/>
                  </a:ext>
                </a:extLst>
              </p:cNvPr>
              <p:cNvSpPr/>
              <p:nvPr/>
            </p:nvSpPr>
            <p:spPr>
              <a:xfrm>
                <a:off x="8089397" y="2620068"/>
                <a:ext cx="1378838" cy="1378838"/>
              </a:xfrm>
              <a:prstGeom prst="ellipse">
                <a:avLst/>
              </a:prstGeom>
              <a:solidFill>
                <a:srgbClr val="307FF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8410133-88F5-4789-108C-3836ED2110AE}"/>
                  </a:ext>
                </a:extLst>
              </p:cNvPr>
              <p:cNvSpPr txBox="1"/>
              <p:nvPr/>
            </p:nvSpPr>
            <p:spPr>
              <a:xfrm>
                <a:off x="8324610" y="2995753"/>
                <a:ext cx="914511" cy="673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存款</a:t>
                </a:r>
                <a:endParaRPr lang="en-US" altLang="zh-CN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b="1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直播间</a:t>
                </a:r>
              </a:p>
            </p:txBody>
          </p:sp>
          <p:sp>
            <p:nvSpPr>
              <p:cNvPr id="31" name="弧形 77">
                <a:extLst>
                  <a:ext uri="{FF2B5EF4-FFF2-40B4-BE49-F238E27FC236}">
                    <a16:creationId xmlns:a16="http://schemas.microsoft.com/office/drawing/2014/main" id="{BACF5E3F-E595-349A-EA16-D5F74427EDA2}"/>
                  </a:ext>
                </a:extLst>
              </p:cNvPr>
              <p:cNvSpPr/>
              <p:nvPr/>
            </p:nvSpPr>
            <p:spPr>
              <a:xfrm>
                <a:off x="7997763" y="2452489"/>
                <a:ext cx="1748068" cy="1748068"/>
              </a:xfrm>
              <a:prstGeom prst="arc">
                <a:avLst>
                  <a:gd name="adj1" fmla="val 17566216"/>
                  <a:gd name="adj2" fmla="val 4050212"/>
                </a:avLst>
              </a:prstGeom>
              <a:noFill/>
              <a:ln w="12700" cap="flat" cmpd="sng" algn="ctr">
                <a:gradFill>
                  <a:gsLst>
                    <a:gs pos="51000">
                      <a:srgbClr val="307FF3"/>
                    </a:gs>
                    <a:gs pos="0">
                      <a:srgbClr val="307FF3">
                        <a:alpha val="0"/>
                      </a:srgbClr>
                    </a:gs>
                    <a:gs pos="100000">
                      <a:srgbClr val="307FF3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弧形 78">
                <a:extLst>
                  <a:ext uri="{FF2B5EF4-FFF2-40B4-BE49-F238E27FC236}">
                    <a16:creationId xmlns:a16="http://schemas.microsoft.com/office/drawing/2014/main" id="{E0C41260-5DAC-080A-C352-652D52255C7A}"/>
                  </a:ext>
                </a:extLst>
              </p:cNvPr>
              <p:cNvSpPr/>
              <p:nvPr/>
            </p:nvSpPr>
            <p:spPr>
              <a:xfrm flipH="1">
                <a:off x="7775169" y="2452489"/>
                <a:ext cx="1748068" cy="1748068"/>
              </a:xfrm>
              <a:prstGeom prst="arc">
                <a:avLst>
                  <a:gd name="adj1" fmla="val 17566216"/>
                  <a:gd name="adj2" fmla="val 4050212"/>
                </a:avLst>
              </a:prstGeom>
              <a:noFill/>
              <a:ln w="12700" cap="flat" cmpd="sng" algn="ctr">
                <a:gradFill>
                  <a:gsLst>
                    <a:gs pos="51000">
                      <a:srgbClr val="307FF3"/>
                    </a:gs>
                    <a:gs pos="0">
                      <a:srgbClr val="307FF3">
                        <a:alpha val="0"/>
                      </a:srgbClr>
                    </a:gs>
                    <a:gs pos="100000">
                      <a:srgbClr val="307FF3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C2A4B89-D64E-D099-DDC2-24021CBBDBA7}"/>
                  </a:ext>
                </a:extLst>
              </p:cNvPr>
              <p:cNvSpPr/>
              <p:nvPr/>
            </p:nvSpPr>
            <p:spPr>
              <a:xfrm>
                <a:off x="7881901" y="2617676"/>
                <a:ext cx="228600" cy="2286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07FF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EEAE75B6-0F70-A14C-7230-8ADB417A56B5}"/>
                  </a:ext>
                </a:extLst>
              </p:cNvPr>
              <p:cNvSpPr/>
              <p:nvPr/>
            </p:nvSpPr>
            <p:spPr>
              <a:xfrm>
                <a:off x="7657045" y="3193527"/>
                <a:ext cx="228600" cy="2286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07FF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C6FB6A97-2D21-A135-443C-67BF913B8CF1}"/>
                  </a:ext>
                </a:extLst>
              </p:cNvPr>
              <p:cNvSpPr/>
              <p:nvPr/>
            </p:nvSpPr>
            <p:spPr>
              <a:xfrm>
                <a:off x="7881901" y="3769379"/>
                <a:ext cx="228600" cy="2286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07FF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3983BFF-7564-6F15-F813-6A302C51A656}"/>
                  </a:ext>
                </a:extLst>
              </p:cNvPr>
              <p:cNvSpPr/>
              <p:nvPr/>
            </p:nvSpPr>
            <p:spPr>
              <a:xfrm>
                <a:off x="9418506" y="2617676"/>
                <a:ext cx="228600" cy="2286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07FF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C80B54BD-B9C4-01E9-1639-E068F1BBA692}"/>
                  </a:ext>
                </a:extLst>
              </p:cNvPr>
              <p:cNvSpPr/>
              <p:nvPr/>
            </p:nvSpPr>
            <p:spPr>
              <a:xfrm>
                <a:off x="9418506" y="3769379"/>
                <a:ext cx="228600" cy="2286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07FF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7B585D9-9DCA-B191-7175-E7F48196F76C}"/>
                  </a:ext>
                </a:extLst>
              </p:cNvPr>
              <p:cNvSpPr/>
              <p:nvPr/>
            </p:nvSpPr>
            <p:spPr>
              <a:xfrm>
                <a:off x="9631532" y="3193527"/>
                <a:ext cx="228600" cy="2286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07FF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8E7AB100-E905-9421-603C-74EE90F77D80}"/>
                  </a:ext>
                </a:extLst>
              </p:cNvPr>
              <p:cNvSpPr/>
              <p:nvPr/>
            </p:nvSpPr>
            <p:spPr>
              <a:xfrm>
                <a:off x="7940929" y="2675928"/>
                <a:ext cx="116806" cy="116806"/>
              </a:xfrm>
              <a:prstGeom prst="ellipse">
                <a:avLst/>
              </a:prstGeom>
              <a:solidFill>
                <a:srgbClr val="363F5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7E751217-CFFC-24F1-7AAC-0BDC694B0E9C}"/>
                  </a:ext>
                </a:extLst>
              </p:cNvPr>
              <p:cNvSpPr/>
              <p:nvPr/>
            </p:nvSpPr>
            <p:spPr>
              <a:xfrm>
                <a:off x="7716073" y="3251779"/>
                <a:ext cx="116806" cy="116806"/>
              </a:xfrm>
              <a:prstGeom prst="ellipse">
                <a:avLst/>
              </a:prstGeom>
              <a:solidFill>
                <a:srgbClr val="363F5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F1A432B9-8641-6098-AFFD-4834A34EFA12}"/>
                  </a:ext>
                </a:extLst>
              </p:cNvPr>
              <p:cNvSpPr/>
              <p:nvPr/>
            </p:nvSpPr>
            <p:spPr>
              <a:xfrm>
                <a:off x="7940929" y="3827631"/>
                <a:ext cx="116806" cy="116806"/>
              </a:xfrm>
              <a:prstGeom prst="ellipse">
                <a:avLst/>
              </a:prstGeom>
              <a:solidFill>
                <a:srgbClr val="363F5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640BFF09-F2A1-4559-A4BA-D9800EF93829}"/>
                  </a:ext>
                </a:extLst>
              </p:cNvPr>
              <p:cNvSpPr/>
              <p:nvPr/>
            </p:nvSpPr>
            <p:spPr>
              <a:xfrm>
                <a:off x="9477534" y="2675928"/>
                <a:ext cx="116806" cy="116806"/>
              </a:xfrm>
              <a:prstGeom prst="ellipse">
                <a:avLst/>
              </a:prstGeom>
              <a:solidFill>
                <a:srgbClr val="363F5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8783F11C-7503-FABC-D752-E193D359D93A}"/>
                  </a:ext>
                </a:extLst>
              </p:cNvPr>
              <p:cNvSpPr/>
              <p:nvPr/>
            </p:nvSpPr>
            <p:spPr>
              <a:xfrm>
                <a:off x="9477534" y="3827631"/>
                <a:ext cx="116806" cy="116806"/>
              </a:xfrm>
              <a:prstGeom prst="ellipse">
                <a:avLst/>
              </a:prstGeom>
              <a:solidFill>
                <a:srgbClr val="363F5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4D144D6C-0EF4-B9DD-BD5E-F9157840E485}"/>
                  </a:ext>
                </a:extLst>
              </p:cNvPr>
              <p:cNvSpPr/>
              <p:nvPr/>
            </p:nvSpPr>
            <p:spPr>
              <a:xfrm>
                <a:off x="9690560" y="3251779"/>
                <a:ext cx="116806" cy="116806"/>
              </a:xfrm>
              <a:prstGeom prst="ellipse">
                <a:avLst/>
              </a:prstGeom>
              <a:solidFill>
                <a:srgbClr val="363F5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179EE19-D43E-CB42-3D0F-47BD6362E7D6}"/>
                  </a:ext>
                </a:extLst>
              </p:cNvPr>
              <p:cNvSpPr txBox="1"/>
              <p:nvPr/>
            </p:nvSpPr>
            <p:spPr>
              <a:xfrm>
                <a:off x="7134133" y="2590760"/>
                <a:ext cx="800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rgbClr val="307FF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实时存款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ADCABFE-027A-4360-0C34-90A8DB9C2B12}"/>
                  </a:ext>
                </a:extLst>
              </p:cNvPr>
              <p:cNvSpPr txBox="1"/>
              <p:nvPr/>
            </p:nvSpPr>
            <p:spPr>
              <a:xfrm>
                <a:off x="6912540" y="3173824"/>
                <a:ext cx="800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rgbClr val="307FF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存款结构</a:t>
                </a: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5F802D9-4B85-37D4-D940-77B27E92C846}"/>
                  </a:ext>
                </a:extLst>
              </p:cNvPr>
              <p:cNvSpPr txBox="1"/>
              <p:nvPr/>
            </p:nvSpPr>
            <p:spPr>
              <a:xfrm>
                <a:off x="6721784" y="3752354"/>
                <a:ext cx="1448594" cy="288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rgbClr val="307FF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大额动账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5E065A0-2B70-9B96-3305-976826BE8A9C}"/>
                  </a:ext>
                </a:extLst>
              </p:cNvPr>
              <p:cNvSpPr txBox="1"/>
              <p:nvPr/>
            </p:nvSpPr>
            <p:spPr>
              <a:xfrm>
                <a:off x="9469667" y="2599000"/>
                <a:ext cx="1336503" cy="288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rgbClr val="307FF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存款趋势图</a:t>
                </a: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834FFA2-92F3-F0EF-CC18-998644AFF811}"/>
                  </a:ext>
                </a:extLst>
              </p:cNvPr>
              <p:cNvSpPr txBox="1"/>
              <p:nvPr/>
            </p:nvSpPr>
            <p:spPr>
              <a:xfrm>
                <a:off x="9729619" y="3745179"/>
                <a:ext cx="834291" cy="288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rgbClr val="307FF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数据下载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96EED6A-5C8E-0217-DB04-35C62BAB2D9A}"/>
                  </a:ext>
                </a:extLst>
              </p:cNvPr>
              <p:cNvSpPr txBox="1"/>
              <p:nvPr/>
            </p:nvSpPr>
            <p:spPr>
              <a:xfrm>
                <a:off x="9827049" y="3173824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rgbClr val="307FF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存款排行榜</a:t>
                </a:r>
              </a:p>
            </p:txBody>
          </p:sp>
        </p:grpSp>
        <p:pic>
          <p:nvPicPr>
            <p:cNvPr id="28" name="图形 27" descr="摄像机 纯色填充">
              <a:extLst>
                <a:ext uri="{FF2B5EF4-FFF2-40B4-BE49-F238E27FC236}">
                  <a16:creationId xmlns:a16="http://schemas.microsoft.com/office/drawing/2014/main" id="{ACF07D47-9B70-2A47-7A62-87C7BD246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57709" y="3835464"/>
              <a:ext cx="572087" cy="572087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635C22B9-1C87-B226-C88E-F4018D6E5785}"/>
              </a:ext>
            </a:extLst>
          </p:cNvPr>
          <p:cNvSpPr txBox="1"/>
          <p:nvPr/>
        </p:nvSpPr>
        <p:spPr>
          <a:xfrm>
            <a:off x="1247220" y="3330715"/>
            <a:ext cx="265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把握客户存款关键动向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E18BDFF-21BB-E05C-1B8D-006DEC32B662}"/>
              </a:ext>
            </a:extLst>
          </p:cNvPr>
          <p:cNvGrpSpPr/>
          <p:nvPr/>
        </p:nvGrpSpPr>
        <p:grpSpPr>
          <a:xfrm>
            <a:off x="4995050" y="3949147"/>
            <a:ext cx="6760401" cy="2470771"/>
            <a:chOff x="4936312" y="3953904"/>
            <a:chExt cx="6760401" cy="2470771"/>
          </a:xfrm>
        </p:grpSpPr>
        <p:sp>
          <p:nvSpPr>
            <p:cNvPr id="53" name="矩形: 圆顶角 1">
              <a:extLst>
                <a:ext uri="{FF2B5EF4-FFF2-40B4-BE49-F238E27FC236}">
                  <a16:creationId xmlns:a16="http://schemas.microsoft.com/office/drawing/2014/main" id="{1A3D8293-58BA-87E2-0322-E5236A5A8A1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5400000" flipH="1">
              <a:off x="4754714" y="4135502"/>
              <a:ext cx="2470769" cy="2107573"/>
            </a:xfrm>
            <a:prstGeom prst="round2SameRect">
              <a:avLst>
                <a:gd name="adj1" fmla="val 5169"/>
                <a:gd name="adj2" fmla="val 8153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42900" dist="88900" dir="2700000" algn="tl" rotWithShape="0">
                <a:srgbClr val="006EFF">
                  <a:alpha val="14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矩形: 圆顶角 27">
              <a:extLst>
                <a:ext uri="{FF2B5EF4-FFF2-40B4-BE49-F238E27FC236}">
                  <a16:creationId xmlns:a16="http://schemas.microsoft.com/office/drawing/2014/main" id="{8FAEB7A1-E175-EBD3-27D6-2AF3B16E1E5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 flipH="1">
              <a:off x="7081132" y="4135504"/>
              <a:ext cx="2470766" cy="2107574"/>
            </a:xfrm>
            <a:prstGeom prst="round2SameRect">
              <a:avLst>
                <a:gd name="adj1" fmla="val 7840"/>
                <a:gd name="adj2" fmla="val 8564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42900" dist="88900" dir="2700000" algn="tl" rotWithShape="0">
                <a:srgbClr val="006EFF">
                  <a:alpha val="14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矩形: 圆顶角 29">
              <a:extLst>
                <a:ext uri="{FF2B5EF4-FFF2-40B4-BE49-F238E27FC236}">
                  <a16:creationId xmlns:a16="http://schemas.microsoft.com/office/drawing/2014/main" id="{52ADE05A-D992-9C4A-64CB-71C912CEE12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5400000" flipH="1">
              <a:off x="9407544" y="4135505"/>
              <a:ext cx="2470766" cy="2107573"/>
            </a:xfrm>
            <a:prstGeom prst="round2SameRect">
              <a:avLst>
                <a:gd name="adj1" fmla="val 5867"/>
                <a:gd name="adj2" fmla="val 10208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42900" dist="88900" dir="2700000" algn="tl" rotWithShape="0">
                <a:srgbClr val="006EFF">
                  <a:alpha val="14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56" name="直接连接符 32">
              <a:extLst>
                <a:ext uri="{FF2B5EF4-FFF2-40B4-BE49-F238E27FC236}">
                  <a16:creationId xmlns:a16="http://schemas.microsoft.com/office/drawing/2014/main" id="{D78E1CCB-C953-52C5-10F9-7F95F578F39F}"/>
                </a:ext>
              </a:extLst>
            </p:cNvPr>
            <p:cNvCxnSpPr>
              <a:cxnSpLocks/>
            </p:cNvCxnSpPr>
            <p:nvPr/>
          </p:nvCxnSpPr>
          <p:spPr>
            <a:xfrm>
              <a:off x="5355880" y="3958663"/>
              <a:ext cx="1268439" cy="0"/>
            </a:xfrm>
            <a:prstGeom prst="line">
              <a:avLst/>
            </a:prstGeom>
            <a:noFill/>
            <a:ln w="25400" cap="rnd" cmpd="sng" algn="ctr">
              <a:solidFill>
                <a:srgbClr val="0065EB"/>
              </a:solidFill>
              <a:prstDash val="solid"/>
              <a:miter lim="800000"/>
            </a:ln>
            <a:effectLst/>
          </p:spPr>
        </p:cxnSp>
        <p:cxnSp>
          <p:nvCxnSpPr>
            <p:cNvPr id="57" name="直接连接符 34">
              <a:extLst>
                <a:ext uri="{FF2B5EF4-FFF2-40B4-BE49-F238E27FC236}">
                  <a16:creationId xmlns:a16="http://schemas.microsoft.com/office/drawing/2014/main" id="{C17B7867-DDE1-C596-6E39-ED7F711E6A3F}"/>
                </a:ext>
              </a:extLst>
            </p:cNvPr>
            <p:cNvCxnSpPr/>
            <p:nvPr/>
          </p:nvCxnSpPr>
          <p:spPr>
            <a:xfrm>
              <a:off x="7682293" y="3958663"/>
              <a:ext cx="1268439" cy="0"/>
            </a:xfrm>
            <a:prstGeom prst="line">
              <a:avLst/>
            </a:prstGeom>
            <a:noFill/>
            <a:ln w="25400" cap="rnd" cmpd="sng" algn="ctr">
              <a:solidFill>
                <a:srgbClr val="0065EB"/>
              </a:solidFill>
              <a:prstDash val="solid"/>
              <a:miter lim="800000"/>
            </a:ln>
            <a:effectLst/>
          </p:spPr>
        </p:cxnSp>
        <p:cxnSp>
          <p:nvCxnSpPr>
            <p:cNvPr id="58" name="直接连接符 35">
              <a:extLst>
                <a:ext uri="{FF2B5EF4-FFF2-40B4-BE49-F238E27FC236}">
                  <a16:creationId xmlns:a16="http://schemas.microsoft.com/office/drawing/2014/main" id="{84F7CE6C-B859-A1D0-3AB1-DAEE3BD65BFF}"/>
                </a:ext>
              </a:extLst>
            </p:cNvPr>
            <p:cNvCxnSpPr/>
            <p:nvPr/>
          </p:nvCxnSpPr>
          <p:spPr>
            <a:xfrm>
              <a:off x="10008706" y="3958663"/>
              <a:ext cx="1268439" cy="0"/>
            </a:xfrm>
            <a:prstGeom prst="line">
              <a:avLst/>
            </a:prstGeom>
            <a:noFill/>
            <a:ln w="25400" cap="rnd" cmpd="sng" algn="ctr">
              <a:solidFill>
                <a:srgbClr val="0065EB"/>
              </a:solidFill>
              <a:prstDash val="solid"/>
              <a:miter lim="800000"/>
            </a:ln>
            <a:effectLst/>
          </p:spPr>
        </p:cxnSp>
        <p:sp>
          <p:nvSpPr>
            <p:cNvPr id="59" name="矩形: 圆角 10">
              <a:extLst>
                <a:ext uri="{FF2B5EF4-FFF2-40B4-BE49-F238E27FC236}">
                  <a16:creationId xmlns:a16="http://schemas.microsoft.com/office/drawing/2014/main" id="{F0B512FA-E578-03A7-1C4A-E1C44513399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177335" y="4617305"/>
              <a:ext cx="1625528" cy="588132"/>
            </a:xfrm>
            <a:prstGeom prst="roundRect">
              <a:avLst>
                <a:gd name="adj" fmla="val 12762"/>
              </a:avLst>
            </a:prstGeom>
            <a:solidFill>
              <a:srgbClr val="006EFF">
                <a:alpha val="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81C36A9-6841-9AF2-5600-77DD6F475C84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5588895" y="4742948"/>
              <a:ext cx="827836" cy="352362"/>
            </a:xfrm>
            <a:prstGeom prst="rect">
              <a:avLst/>
            </a:prstGeom>
            <a:noFill/>
            <a:effectLst/>
          </p:spPr>
          <p:txBody>
            <a:bodyPr wrap="none" lIns="105115" tIns="52557" rIns="105115" bIns="52557" rtlCol="0">
              <a:spAutoFit/>
            </a:bodyPr>
            <a:lstStyle/>
            <a:p>
              <a:pPr algn="ctr" defTabSz="964565">
                <a:defRPr/>
              </a:pPr>
              <a:r>
                <a:rPr lang="zh-CN" altLang="en-US" sz="1600" b="1" dirty="0">
                  <a:solidFill>
                    <a:srgbClr val="006E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Bold" panose="020B0800000000000000" pitchFamily="34" charset="-122"/>
                </a:rPr>
                <a:t>趋势图</a:t>
              </a:r>
            </a:p>
          </p:txBody>
        </p:sp>
        <p:sp>
          <p:nvSpPr>
            <p:cNvPr id="61" name="矩形: 圆角 10">
              <a:extLst>
                <a:ext uri="{FF2B5EF4-FFF2-40B4-BE49-F238E27FC236}">
                  <a16:creationId xmlns:a16="http://schemas.microsoft.com/office/drawing/2014/main" id="{C80406F2-8F8F-2B15-B1C4-F034ACA0F10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503750" y="4653105"/>
              <a:ext cx="1643520" cy="552332"/>
            </a:xfrm>
            <a:prstGeom prst="roundRect">
              <a:avLst>
                <a:gd name="adj" fmla="val 12762"/>
              </a:avLst>
            </a:prstGeom>
            <a:solidFill>
              <a:srgbClr val="006EFF">
                <a:alpha val="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矩形: 圆角 10">
              <a:extLst>
                <a:ext uri="{FF2B5EF4-FFF2-40B4-BE49-F238E27FC236}">
                  <a16:creationId xmlns:a16="http://schemas.microsoft.com/office/drawing/2014/main" id="{AD8FE05A-DCBF-F8D5-179A-E3CDAE5BE0A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30163" y="4617305"/>
              <a:ext cx="1643520" cy="566859"/>
            </a:xfrm>
            <a:prstGeom prst="roundRect">
              <a:avLst>
                <a:gd name="adj" fmla="val 12762"/>
              </a:avLst>
            </a:prstGeom>
            <a:solidFill>
              <a:srgbClr val="006EFF">
                <a:alpha val="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1C38464-3141-3B9D-57D7-E8F8E267D523}"/>
                </a:ext>
              </a:extLst>
            </p:cNvPr>
            <p:cNvSpPr txBox="1"/>
            <p:nvPr/>
          </p:nvSpPr>
          <p:spPr>
            <a:xfrm>
              <a:off x="5124558" y="5243465"/>
              <a:ext cx="1679143" cy="10291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2700" marR="5080" algn="ctr">
                <a:lnSpc>
                  <a:spcPct val="130000"/>
                </a:lnSpc>
                <a:spcBef>
                  <a:spcPts val="100"/>
                </a:spcBef>
                <a:buClr>
                  <a:srgbClr val="3C5AA0"/>
                </a:buClr>
                <a:buFont typeface="Arial" panose="020B0604020202020204"/>
                <a:buNone/>
                <a:tabLst>
                  <a:tab pos="184150" algn="l"/>
                </a:tabLst>
                <a:defRPr/>
              </a:pPr>
              <a:r>
                <a:rPr lang="zh-CN" altLang="en-US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展示当日实时存款的变动趋势，支持按周</a:t>
              </a:r>
              <a:r>
                <a:rPr lang="en-US" altLang="zh-CN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/</a:t>
              </a:r>
              <a:r>
                <a:rPr lang="zh-CN" altLang="en-US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月</a:t>
              </a:r>
              <a:r>
                <a:rPr lang="en-US" altLang="zh-CN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/</a:t>
              </a:r>
              <a:r>
                <a:rPr lang="zh-CN" altLang="en-US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年查询历史存款的增减情况</a:t>
              </a:r>
              <a:endParaRPr sz="1200" kern="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8E45F47-D649-8B04-4440-0B57F6010E27}"/>
                </a:ext>
              </a:extLst>
            </p:cNvPr>
            <p:cNvSpPr txBox="1"/>
            <p:nvPr/>
          </p:nvSpPr>
          <p:spPr>
            <a:xfrm>
              <a:off x="7427201" y="5275115"/>
              <a:ext cx="1679143" cy="10291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2700" marR="5080" algn="ctr">
                <a:lnSpc>
                  <a:spcPct val="130000"/>
                </a:lnSpc>
                <a:spcBef>
                  <a:spcPts val="100"/>
                </a:spcBef>
                <a:buClr>
                  <a:srgbClr val="3C5AA0"/>
                </a:buClr>
                <a:buFont typeface="Arial" panose="020B0604020202020204"/>
                <a:buNone/>
                <a:tabLst>
                  <a:tab pos="184150" algn="l"/>
                </a:tabLst>
                <a:defRPr/>
              </a:pPr>
              <a:r>
                <a:rPr lang="zh-CN" altLang="en-US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存款变动排行榜、存款余额排行榜，展示存款变动较大的客户详情及余额排名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2529502-2607-BDFC-475F-767A49EA3FC5}"/>
                </a:ext>
              </a:extLst>
            </p:cNvPr>
            <p:cNvSpPr txBox="1"/>
            <p:nvPr/>
          </p:nvSpPr>
          <p:spPr>
            <a:xfrm>
              <a:off x="9803354" y="5283707"/>
              <a:ext cx="1679143" cy="10291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2700" marR="5080" algn="ctr">
                <a:lnSpc>
                  <a:spcPct val="130000"/>
                </a:lnSpc>
                <a:spcBef>
                  <a:spcPts val="100"/>
                </a:spcBef>
                <a:buClr>
                  <a:srgbClr val="3C5AA0"/>
                </a:buClr>
                <a:buFont typeface="Arial" panose="020B0604020202020204"/>
                <a:buNone/>
                <a:tabLst>
                  <a:tab pos="184150" algn="l"/>
                </a:tabLst>
                <a:defRPr/>
              </a:pPr>
              <a:r>
                <a:rPr lang="zh-CN" altLang="en-US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支持对页面里的所有明细数据下载</a:t>
              </a:r>
              <a:r>
                <a:rPr lang="en-US" altLang="zh-CN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excel</a:t>
              </a:r>
              <a:r>
                <a:rPr lang="zh-CN" altLang="en-US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，包括客户姓名、</a:t>
              </a:r>
              <a:r>
                <a:rPr lang="en-US" altLang="zh-CN" sz="1200" kern="0" dirty="0" err="1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ecif</a:t>
              </a:r>
              <a:r>
                <a:rPr lang="zh-CN" altLang="en-US" sz="1200" kern="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Regular" panose="020B0500000000000000" pitchFamily="34" charset="-122"/>
                  <a:sym typeface="+mn-ea"/>
                </a:rPr>
                <a:t>号、余额等关键信息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5B6FEB6-563D-41EF-BC91-B673FB85774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7915306" y="4742948"/>
              <a:ext cx="827836" cy="352362"/>
            </a:xfrm>
            <a:prstGeom prst="rect">
              <a:avLst/>
            </a:prstGeom>
            <a:noFill/>
            <a:effectLst/>
          </p:spPr>
          <p:txBody>
            <a:bodyPr wrap="none" lIns="105115" tIns="52557" rIns="105115" bIns="52557" rtlCol="0">
              <a:spAutoFit/>
            </a:bodyPr>
            <a:lstStyle/>
            <a:p>
              <a:pPr algn="ctr" defTabSz="964565">
                <a:defRPr/>
              </a:pPr>
              <a:r>
                <a:rPr lang="zh-CN" altLang="en-US" sz="1600" b="1" dirty="0">
                  <a:solidFill>
                    <a:srgbClr val="006E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Bold" panose="020B0800000000000000" pitchFamily="34" charset="-122"/>
                </a:rPr>
                <a:t>排行榜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9C10A9F3-4F1A-51B3-756C-C2E5A7D08D8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0140129" y="4742948"/>
              <a:ext cx="1033021" cy="352362"/>
            </a:xfrm>
            <a:prstGeom prst="rect">
              <a:avLst/>
            </a:prstGeom>
            <a:noFill/>
            <a:effectLst/>
          </p:spPr>
          <p:txBody>
            <a:bodyPr wrap="none" lIns="105115" tIns="52557" rIns="105115" bIns="52557" rtlCol="0">
              <a:spAutoFit/>
            </a:bodyPr>
            <a:lstStyle/>
            <a:p>
              <a:pPr algn="ctr" defTabSz="964565">
                <a:defRPr/>
              </a:pPr>
              <a:r>
                <a:rPr lang="zh-CN" altLang="en-US" sz="1600" b="1" dirty="0">
                  <a:solidFill>
                    <a:srgbClr val="006E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思源黑体 CN Bold" panose="020B0800000000000000" pitchFamily="34" charset="-122"/>
                </a:rPr>
                <a:t>数据下载</a:t>
              </a:r>
            </a:p>
          </p:txBody>
        </p:sp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E9A82785-21D0-476F-DD61-61C8CB61F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808720" y="4176455"/>
              <a:ext cx="318777" cy="302086"/>
            </a:xfrm>
            <a:prstGeom prst="rect">
              <a:avLst/>
            </a:prstGeom>
          </p:spPr>
        </p:pic>
        <p:pic>
          <p:nvPicPr>
            <p:cNvPr id="69" name="图形 68" descr="日程表 纯色填充">
              <a:extLst>
                <a:ext uri="{FF2B5EF4-FFF2-40B4-BE49-F238E27FC236}">
                  <a16:creationId xmlns:a16="http://schemas.microsoft.com/office/drawing/2014/main" id="{F4D9E8B4-D917-2B62-56ED-E3D5F87D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414896" y="4068897"/>
              <a:ext cx="474669" cy="459554"/>
            </a:xfrm>
            <a:prstGeom prst="rect">
              <a:avLst/>
            </a:prstGeom>
          </p:spPr>
        </p:pic>
        <p:sp>
          <p:nvSpPr>
            <p:cNvPr id="70" name="iconfont-10419-4933550">
              <a:extLst>
                <a:ext uri="{FF2B5EF4-FFF2-40B4-BE49-F238E27FC236}">
                  <a16:creationId xmlns:a16="http://schemas.microsoft.com/office/drawing/2014/main" id="{5A514DCD-1194-D6A1-2912-3298F69152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4445" y="4136036"/>
              <a:ext cx="322129" cy="360934"/>
            </a:xfrm>
            <a:custGeom>
              <a:avLst/>
              <a:gdLst>
                <a:gd name="T0" fmla="*/ 4541 w 8093"/>
                <a:gd name="T1" fmla="*/ 1110 h 9068"/>
                <a:gd name="T2" fmla="*/ 5181 w 8093"/>
                <a:gd name="T3" fmla="*/ 0 h 9068"/>
                <a:gd name="T4" fmla="*/ 7645 w 8093"/>
                <a:gd name="T5" fmla="*/ 0 h 9068"/>
                <a:gd name="T6" fmla="*/ 6522 w 8093"/>
                <a:gd name="T7" fmla="*/ 1944 h 9068"/>
                <a:gd name="T8" fmla="*/ 4541 w 8093"/>
                <a:gd name="T9" fmla="*/ 1110 h 9068"/>
                <a:gd name="T10" fmla="*/ 3931 w 8093"/>
                <a:gd name="T11" fmla="*/ 9067 h 9068"/>
                <a:gd name="T12" fmla="*/ 227 w 8093"/>
                <a:gd name="T13" fmla="*/ 5783 h 9068"/>
                <a:gd name="T14" fmla="*/ 3041 w 8093"/>
                <a:gd name="T15" fmla="*/ 1711 h 9068"/>
                <a:gd name="T16" fmla="*/ 7424 w 8093"/>
                <a:gd name="T17" fmla="*/ 4010 h 9068"/>
                <a:gd name="T18" fmla="*/ 5668 w 8093"/>
                <a:gd name="T19" fmla="*/ 8639 h 9068"/>
                <a:gd name="T20" fmla="*/ 3891 w 8093"/>
                <a:gd name="T21" fmla="*/ 6566 h 9068"/>
                <a:gd name="T22" fmla="*/ 3971 w 8093"/>
                <a:gd name="T23" fmla="*/ 6566 h 9068"/>
                <a:gd name="T24" fmla="*/ 5026 w 8093"/>
                <a:gd name="T25" fmla="*/ 6995 h 9068"/>
                <a:gd name="T26" fmla="*/ 5173 w 8093"/>
                <a:gd name="T27" fmla="*/ 6888 h 9068"/>
                <a:gd name="T28" fmla="*/ 5090 w 8093"/>
                <a:gd name="T29" fmla="*/ 5752 h 9068"/>
                <a:gd name="T30" fmla="*/ 5116 w 8093"/>
                <a:gd name="T31" fmla="*/ 5676 h 9068"/>
                <a:gd name="T32" fmla="*/ 5849 w 8093"/>
                <a:gd name="T33" fmla="*/ 4806 h 9068"/>
                <a:gd name="T34" fmla="*/ 5793 w 8093"/>
                <a:gd name="T35" fmla="*/ 4633 h 9068"/>
                <a:gd name="T36" fmla="*/ 4688 w 8093"/>
                <a:gd name="T37" fmla="*/ 4360 h 9068"/>
                <a:gd name="T38" fmla="*/ 4623 w 8093"/>
                <a:gd name="T39" fmla="*/ 4313 h 9068"/>
                <a:gd name="T40" fmla="*/ 4022 w 8093"/>
                <a:gd name="T41" fmla="*/ 3346 h 9068"/>
                <a:gd name="T42" fmla="*/ 3840 w 8093"/>
                <a:gd name="T43" fmla="*/ 3346 h 9068"/>
                <a:gd name="T44" fmla="*/ 3239 w 8093"/>
                <a:gd name="T45" fmla="*/ 4313 h 9068"/>
                <a:gd name="T46" fmla="*/ 3174 w 8093"/>
                <a:gd name="T47" fmla="*/ 4360 h 9068"/>
                <a:gd name="T48" fmla="*/ 2069 w 8093"/>
                <a:gd name="T49" fmla="*/ 4633 h 9068"/>
                <a:gd name="T50" fmla="*/ 2013 w 8093"/>
                <a:gd name="T51" fmla="*/ 4806 h 9068"/>
                <a:gd name="T52" fmla="*/ 2746 w 8093"/>
                <a:gd name="T53" fmla="*/ 5676 h 9068"/>
                <a:gd name="T54" fmla="*/ 2772 w 8093"/>
                <a:gd name="T55" fmla="*/ 5753 h 9068"/>
                <a:gd name="T56" fmla="*/ 2689 w 8093"/>
                <a:gd name="T57" fmla="*/ 6889 h 9068"/>
                <a:gd name="T58" fmla="*/ 2836 w 8093"/>
                <a:gd name="T59" fmla="*/ 6995 h 9068"/>
                <a:gd name="T60" fmla="*/ 3891 w 8093"/>
                <a:gd name="T61" fmla="*/ 6566 h 9068"/>
                <a:gd name="T62" fmla="*/ 3931 w 8093"/>
                <a:gd name="T63" fmla="*/ 9067 h 9068"/>
                <a:gd name="T64" fmla="*/ 198 w 8093"/>
                <a:gd name="T65" fmla="*/ 0 h 9068"/>
                <a:gd name="T66" fmla="*/ 1326 w 8093"/>
                <a:gd name="T67" fmla="*/ 1954 h 9068"/>
                <a:gd name="T68" fmla="*/ 3303 w 8093"/>
                <a:gd name="T69" fmla="*/ 1113 h 9068"/>
                <a:gd name="T70" fmla="*/ 2662 w 8093"/>
                <a:gd name="T71" fmla="*/ 0 h 9068"/>
                <a:gd name="T72" fmla="*/ 198 w 8093"/>
                <a:gd name="T73" fmla="*/ 0 h 9068"/>
                <a:gd name="T74" fmla="*/ 3891 w 8093"/>
                <a:gd name="T75" fmla="*/ 6566 h 9068"/>
                <a:gd name="T76" fmla="*/ 3931 w 8093"/>
                <a:gd name="T77" fmla="*/ 9067 h 9068"/>
                <a:gd name="T78" fmla="*/ 5668 w 8093"/>
                <a:gd name="T79" fmla="*/ 8639 h 9068"/>
                <a:gd name="T80" fmla="*/ 3891 w 8093"/>
                <a:gd name="T81" fmla="*/ 6566 h 9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93" h="9068">
                  <a:moveTo>
                    <a:pt x="4541" y="1110"/>
                  </a:moveTo>
                  <a:lnTo>
                    <a:pt x="5181" y="0"/>
                  </a:lnTo>
                  <a:lnTo>
                    <a:pt x="7645" y="0"/>
                  </a:lnTo>
                  <a:lnTo>
                    <a:pt x="6522" y="1944"/>
                  </a:lnTo>
                  <a:cubicBezTo>
                    <a:pt x="5945" y="1501"/>
                    <a:pt x="5262" y="1214"/>
                    <a:pt x="4541" y="1110"/>
                  </a:cubicBezTo>
                  <a:close/>
                  <a:moveTo>
                    <a:pt x="3931" y="9067"/>
                  </a:moveTo>
                  <a:cubicBezTo>
                    <a:pt x="2043" y="9066"/>
                    <a:pt x="453" y="7656"/>
                    <a:pt x="227" y="5783"/>
                  </a:cubicBezTo>
                  <a:cubicBezTo>
                    <a:pt x="0" y="3909"/>
                    <a:pt x="1208" y="2162"/>
                    <a:pt x="3041" y="1711"/>
                  </a:cubicBezTo>
                  <a:cubicBezTo>
                    <a:pt x="4874" y="1259"/>
                    <a:pt x="6755" y="2246"/>
                    <a:pt x="7424" y="4010"/>
                  </a:cubicBezTo>
                  <a:cubicBezTo>
                    <a:pt x="8093" y="5775"/>
                    <a:pt x="7339" y="7762"/>
                    <a:pt x="5668" y="8639"/>
                  </a:cubicBezTo>
                  <a:lnTo>
                    <a:pt x="3891" y="6566"/>
                  </a:lnTo>
                  <a:cubicBezTo>
                    <a:pt x="3917" y="6556"/>
                    <a:pt x="3945" y="6556"/>
                    <a:pt x="3971" y="6566"/>
                  </a:cubicBezTo>
                  <a:lnTo>
                    <a:pt x="5026" y="6995"/>
                  </a:lnTo>
                  <a:cubicBezTo>
                    <a:pt x="5099" y="7025"/>
                    <a:pt x="5178" y="6967"/>
                    <a:pt x="5173" y="6888"/>
                  </a:cubicBezTo>
                  <a:lnTo>
                    <a:pt x="5090" y="5752"/>
                  </a:lnTo>
                  <a:cubicBezTo>
                    <a:pt x="5089" y="5725"/>
                    <a:pt x="5098" y="5697"/>
                    <a:pt x="5116" y="5676"/>
                  </a:cubicBezTo>
                  <a:lnTo>
                    <a:pt x="5849" y="4806"/>
                  </a:lnTo>
                  <a:cubicBezTo>
                    <a:pt x="5900" y="4745"/>
                    <a:pt x="5870" y="4652"/>
                    <a:pt x="5793" y="4633"/>
                  </a:cubicBezTo>
                  <a:lnTo>
                    <a:pt x="4688" y="4360"/>
                  </a:lnTo>
                  <a:cubicBezTo>
                    <a:pt x="4661" y="4354"/>
                    <a:pt x="4637" y="4337"/>
                    <a:pt x="4623" y="4313"/>
                  </a:cubicBezTo>
                  <a:lnTo>
                    <a:pt x="4022" y="3346"/>
                  </a:lnTo>
                  <a:cubicBezTo>
                    <a:pt x="3980" y="3279"/>
                    <a:pt x="3882" y="3279"/>
                    <a:pt x="3840" y="3346"/>
                  </a:cubicBezTo>
                  <a:lnTo>
                    <a:pt x="3239" y="4313"/>
                  </a:lnTo>
                  <a:cubicBezTo>
                    <a:pt x="3225" y="4337"/>
                    <a:pt x="3201" y="4354"/>
                    <a:pt x="3174" y="4360"/>
                  </a:cubicBezTo>
                  <a:lnTo>
                    <a:pt x="2069" y="4633"/>
                  </a:lnTo>
                  <a:cubicBezTo>
                    <a:pt x="1992" y="4652"/>
                    <a:pt x="1962" y="4745"/>
                    <a:pt x="2013" y="4806"/>
                  </a:cubicBezTo>
                  <a:lnTo>
                    <a:pt x="2746" y="5676"/>
                  </a:lnTo>
                  <a:cubicBezTo>
                    <a:pt x="2765" y="5697"/>
                    <a:pt x="2773" y="5725"/>
                    <a:pt x="2772" y="5753"/>
                  </a:cubicBezTo>
                  <a:lnTo>
                    <a:pt x="2689" y="6889"/>
                  </a:lnTo>
                  <a:cubicBezTo>
                    <a:pt x="2684" y="6968"/>
                    <a:pt x="2763" y="7025"/>
                    <a:pt x="2836" y="6995"/>
                  </a:cubicBezTo>
                  <a:lnTo>
                    <a:pt x="3891" y="6566"/>
                  </a:lnTo>
                  <a:lnTo>
                    <a:pt x="3931" y="9067"/>
                  </a:lnTo>
                  <a:close/>
                  <a:moveTo>
                    <a:pt x="198" y="0"/>
                  </a:moveTo>
                  <a:lnTo>
                    <a:pt x="1326" y="1954"/>
                  </a:lnTo>
                  <a:cubicBezTo>
                    <a:pt x="1902" y="1509"/>
                    <a:pt x="2583" y="1219"/>
                    <a:pt x="3303" y="1113"/>
                  </a:cubicBezTo>
                  <a:lnTo>
                    <a:pt x="2662" y="0"/>
                  </a:lnTo>
                  <a:lnTo>
                    <a:pt x="198" y="0"/>
                  </a:lnTo>
                  <a:close/>
                  <a:moveTo>
                    <a:pt x="3891" y="6566"/>
                  </a:moveTo>
                  <a:lnTo>
                    <a:pt x="3931" y="9067"/>
                  </a:lnTo>
                  <a:cubicBezTo>
                    <a:pt x="4536" y="9068"/>
                    <a:pt x="5132" y="8921"/>
                    <a:pt x="5668" y="8639"/>
                  </a:cubicBezTo>
                  <a:lnTo>
                    <a:pt x="3891" y="6566"/>
                  </a:lnTo>
                  <a:close/>
                </a:path>
              </a:pathLst>
            </a:custGeom>
            <a:solidFill>
              <a:srgbClr val="00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5CDD37B9-E86B-A8D1-23E3-87C788DD8434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" r="-908" b="39367"/>
          <a:stretch/>
        </p:blipFill>
        <p:spPr>
          <a:xfrm>
            <a:off x="579339" y="3820098"/>
            <a:ext cx="3996141" cy="2259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92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5DD37-8B48-5D1E-BB51-52694C41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经营早夕报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支行业绩概况早知道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97758A-4ABE-36E7-B20B-D92E50AE1CBD}"/>
              </a:ext>
            </a:extLst>
          </p:cNvPr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C0918B-6723-D1D8-962D-260B971CC3C0}"/>
              </a:ext>
            </a:extLst>
          </p:cNvPr>
          <p:cNvSpPr txBox="1"/>
          <p:nvPr/>
        </p:nvSpPr>
        <p:spPr>
          <a:xfrm>
            <a:off x="3232054" y="2713279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E572743-F659-1CDE-FC44-DB58CD7104ED}"/>
              </a:ext>
            </a:extLst>
          </p:cNvPr>
          <p:cNvSpPr/>
          <p:nvPr/>
        </p:nvSpPr>
        <p:spPr>
          <a:xfrm>
            <a:off x="4216440" y="1144839"/>
            <a:ext cx="7412356" cy="286855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4472C4"/>
            </a:solidFill>
            <a:prstDash val="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AFE7EA0-65B4-6860-60C1-99889DD73664}"/>
              </a:ext>
            </a:extLst>
          </p:cNvPr>
          <p:cNvGrpSpPr/>
          <p:nvPr/>
        </p:nvGrpSpPr>
        <p:grpSpPr>
          <a:xfrm>
            <a:off x="4232103" y="1135660"/>
            <a:ext cx="2852063" cy="471276"/>
            <a:chOff x="3477724" y="1776992"/>
            <a:chExt cx="2843897" cy="471276"/>
          </a:xfrm>
          <a:effectLst/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7455F3-AB7B-5730-2CA7-96A81C71A3E8}"/>
                </a:ext>
              </a:extLst>
            </p:cNvPr>
            <p:cNvSpPr/>
            <p:nvPr/>
          </p:nvSpPr>
          <p:spPr>
            <a:xfrm rot="10800000">
              <a:off x="3567896" y="1776992"/>
              <a:ext cx="1604229" cy="47067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5EB4BBD-7B35-058D-24B8-36AA2DF227C1}"/>
                </a:ext>
              </a:extLst>
            </p:cNvPr>
            <p:cNvSpPr txBox="1"/>
            <p:nvPr/>
          </p:nvSpPr>
          <p:spPr>
            <a:xfrm>
              <a:off x="3477724" y="1909714"/>
              <a:ext cx="2843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1" i="1" u="sng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从八大维度解析支行经营情况</a:t>
              </a: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DFE0E0BE-88AB-7766-788E-03F5CE499BD9}"/>
              </a:ext>
            </a:extLst>
          </p:cNvPr>
          <p:cNvSpPr txBox="1"/>
          <p:nvPr/>
        </p:nvSpPr>
        <p:spPr>
          <a:xfrm>
            <a:off x="4320782" y="1616444"/>
            <a:ext cx="4008558" cy="2414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昨日经营评价</a:t>
            </a:r>
            <a:endParaRPr kumimoji="1" lang="en-US" altLang="zh-CN" sz="1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200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通过模型分析，给出支行昨日经营状况评价）</a:t>
            </a:r>
            <a:endParaRPr lang="en-US" altLang="zh-CN" sz="1200" kern="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存款动态</a:t>
            </a:r>
            <a:endParaRPr kumimoji="1" lang="en-US" altLang="zh-CN" sz="1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（绩效总存款、对公绩效存款、个人绩效存款、存款大额进出）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贷款动态</a:t>
            </a:r>
            <a:endParaRPr kumimoji="1" lang="en-US" altLang="zh-CN" sz="1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（对公总贷款、表内外科、表外贷款、零售经营性</a:t>
            </a: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消费类</a:t>
            </a: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按揭类贷款、昨日投放回收）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225CE6-12E1-D295-257A-4C203F22155D}"/>
              </a:ext>
            </a:extLst>
          </p:cNvPr>
          <p:cNvSpPr txBox="1"/>
          <p:nvPr/>
        </p:nvSpPr>
        <p:spPr>
          <a:xfrm>
            <a:off x="8471476" y="1367686"/>
            <a:ext cx="2955256" cy="269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零售重点产品</a:t>
            </a:r>
            <a:endParaRPr kumimoji="1" lang="en-US" altLang="zh-CN" sz="1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（基金销售、保险销售、大额存单销售、银联卡</a:t>
            </a: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运通卡开卡）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零售重点客户</a:t>
            </a:r>
            <a:endParaRPr kumimoji="1" lang="en-US" altLang="zh-CN" sz="1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（钻石客户、私行客户的提升和流失）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运营效能</a:t>
            </a:r>
            <a:endParaRPr kumimoji="1" lang="en-US" altLang="zh-CN" sz="1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（昨日在线柜员、总业务量、差错业务量）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00973D2-7131-5645-382C-71AD7670784E}"/>
              </a:ext>
            </a:extLst>
          </p:cNvPr>
          <p:cNvCxnSpPr>
            <a:cxnSpLocks/>
          </p:cNvCxnSpPr>
          <p:nvPr/>
        </p:nvCxnSpPr>
        <p:spPr>
          <a:xfrm>
            <a:off x="8393737" y="1752528"/>
            <a:ext cx="0" cy="213082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9FA34E9D-50D0-8F30-249F-E24D67CEBE68}"/>
              </a:ext>
            </a:extLst>
          </p:cNvPr>
          <p:cNvSpPr/>
          <p:nvPr/>
        </p:nvSpPr>
        <p:spPr>
          <a:xfrm>
            <a:off x="409153" y="4321163"/>
            <a:ext cx="3686129" cy="2397085"/>
          </a:xfrm>
          <a:prstGeom prst="roundRect">
            <a:avLst>
              <a:gd name="adj" fmla="val 4440"/>
            </a:avLst>
          </a:prstGeom>
          <a:solidFill>
            <a:sysClr val="window" lastClr="FFFFFF"/>
          </a:solidFill>
          <a:ln w="9525" cap="flat" cmpd="sng" algn="ctr">
            <a:solidFill>
              <a:srgbClr val="4472C4">
                <a:alpha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6E707-74C2-4606-55DB-8B64E820993D}"/>
              </a:ext>
            </a:extLst>
          </p:cNvPr>
          <p:cNvSpPr txBox="1"/>
          <p:nvPr/>
        </p:nvSpPr>
        <p:spPr>
          <a:xfrm>
            <a:off x="511880" y="4151407"/>
            <a:ext cx="3480672" cy="476071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 w="57150" cmpd="thickThin">
            <a:solidFill>
              <a:sysClr val="window" lastClr="FFFFFF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 defTabSz="457200">
              <a:defRPr sz="1600" b="1" kern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夕报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（当日业绩不错过）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D59FE3-DF4A-BDEF-FB27-49A3F546C1FB}"/>
              </a:ext>
            </a:extLst>
          </p:cNvPr>
          <p:cNvGrpSpPr/>
          <p:nvPr/>
        </p:nvGrpSpPr>
        <p:grpSpPr>
          <a:xfrm>
            <a:off x="4216440" y="4321163"/>
            <a:ext cx="7412355" cy="2397085"/>
            <a:chOff x="8520897" y="1554839"/>
            <a:chExt cx="7412355" cy="239708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B141115-4383-68D5-5509-2D69F00E5F77}"/>
                </a:ext>
              </a:extLst>
            </p:cNvPr>
            <p:cNvSpPr/>
            <p:nvPr/>
          </p:nvSpPr>
          <p:spPr>
            <a:xfrm>
              <a:off x="8520897" y="1554839"/>
              <a:ext cx="7412355" cy="239708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472C4"/>
              </a:solidFill>
              <a:prstDash val="dash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183825D-3D82-5A97-0441-EF112285EB16}"/>
                </a:ext>
              </a:extLst>
            </p:cNvPr>
            <p:cNvGrpSpPr/>
            <p:nvPr/>
          </p:nvGrpSpPr>
          <p:grpSpPr>
            <a:xfrm>
              <a:off x="8688285" y="1556841"/>
              <a:ext cx="2234907" cy="492502"/>
              <a:chOff x="3528683" y="1710238"/>
              <a:chExt cx="2228508" cy="492502"/>
            </a:xfrm>
            <a:effectLst/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31E9572-E90E-197D-6015-04ABEC59CBC8}"/>
                  </a:ext>
                </a:extLst>
              </p:cNvPr>
              <p:cNvSpPr/>
              <p:nvPr/>
            </p:nvSpPr>
            <p:spPr>
              <a:xfrm rot="10800000">
                <a:off x="3536467" y="1710238"/>
                <a:ext cx="1604229" cy="47067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5C189EF-5076-7029-1CE5-F0D425A1CB35}"/>
                  </a:ext>
                </a:extLst>
              </p:cNvPr>
              <p:cNvSpPr txBox="1"/>
              <p:nvPr/>
            </p:nvSpPr>
            <p:spPr>
              <a:xfrm>
                <a:off x="3528683" y="1864186"/>
                <a:ext cx="2228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1" i="1" u="sng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涵盖</a:t>
                </a:r>
                <a:r>
                  <a:rPr kumimoji="1" lang="en-US" altLang="zh-CN" sz="1600" b="1" i="1" u="sng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24+</a:t>
                </a:r>
                <a:r>
                  <a:rPr kumimoji="1" lang="zh-CN" altLang="en-US" sz="1600" b="1" i="1" u="sng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实时经营指标</a:t>
                </a:r>
              </a:p>
            </p:txBody>
          </p:sp>
        </p:grpSp>
      </p:grpSp>
      <p:sp useBgFill="1">
        <p:nvSpPr>
          <p:cNvPr id="16" name="文本框 15">
            <a:extLst>
              <a:ext uri="{FF2B5EF4-FFF2-40B4-BE49-F238E27FC236}">
                <a16:creationId xmlns:a16="http://schemas.microsoft.com/office/drawing/2014/main" id="{7B0441F4-5AFB-383C-AEF4-3FAEDAAA099F}"/>
              </a:ext>
            </a:extLst>
          </p:cNvPr>
          <p:cNvSpPr txBox="1"/>
          <p:nvPr/>
        </p:nvSpPr>
        <p:spPr>
          <a:xfrm>
            <a:off x="4306142" y="4757932"/>
            <a:ext cx="3901434" cy="1814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存款动态</a:t>
            </a:r>
            <a:endParaRPr kumimoji="1" lang="en-US" altLang="zh-CN" sz="1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（绩效总存款、对公绩效存款、零售绩效存款、存款大额进出（按绩效分成）、零售金融资产（按管户口径）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贷款动态</a:t>
            </a:r>
            <a:endParaRPr kumimoji="1" lang="en-US" altLang="zh-CN" sz="1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（个人经营性</a:t>
            </a: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消费类</a:t>
            </a: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按揭类贷款余额；信贷投放回收、理财产品大额回收）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 useBgFill="1">
        <p:nvSpPr>
          <p:cNvPr id="18" name="文本框 17">
            <a:extLst>
              <a:ext uri="{FF2B5EF4-FFF2-40B4-BE49-F238E27FC236}">
                <a16:creationId xmlns:a16="http://schemas.microsoft.com/office/drawing/2014/main" id="{9B79096A-E9D3-4B37-EB43-0EC4CC30A03D}"/>
              </a:ext>
            </a:extLst>
          </p:cNvPr>
          <p:cNvSpPr txBox="1"/>
          <p:nvPr/>
        </p:nvSpPr>
        <p:spPr>
          <a:xfrm>
            <a:off x="8471476" y="4651742"/>
            <a:ext cx="2934159" cy="1860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客户有效联络</a:t>
            </a:r>
            <a:endParaRPr kumimoji="1" lang="en-US" altLang="zh-CN" sz="1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（有效电访、有效面访）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对公重点产品</a:t>
            </a:r>
            <a:endParaRPr kumimoji="1" lang="en-US" altLang="zh-CN" sz="1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（今日开户、今日销户）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交易银行签约</a:t>
            </a:r>
            <a:endParaRPr kumimoji="1" lang="en-US" altLang="zh-CN" sz="1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（网银签约、鑫</a:t>
            </a: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伴签约）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5A58F48-C67F-F4C6-178E-969AD3D656C8}"/>
              </a:ext>
            </a:extLst>
          </p:cNvPr>
          <p:cNvCxnSpPr>
            <a:cxnSpLocks/>
          </p:cNvCxnSpPr>
          <p:nvPr/>
        </p:nvCxnSpPr>
        <p:spPr>
          <a:xfrm>
            <a:off x="8406616" y="4815667"/>
            <a:ext cx="0" cy="190258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F4EAD5C-2CC1-7ACB-CCC5-11463DED4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-1834" b="31124"/>
          <a:stretch/>
        </p:blipFill>
        <p:spPr>
          <a:xfrm>
            <a:off x="546292" y="4737797"/>
            <a:ext cx="3406123" cy="1730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4AC95FCC-F051-E536-F406-64994F66DDFD}"/>
              </a:ext>
            </a:extLst>
          </p:cNvPr>
          <p:cNvGrpSpPr/>
          <p:nvPr/>
        </p:nvGrpSpPr>
        <p:grpSpPr>
          <a:xfrm>
            <a:off x="408058" y="1069321"/>
            <a:ext cx="3686129" cy="2971767"/>
            <a:chOff x="409153" y="1199365"/>
            <a:chExt cx="3686129" cy="2971767"/>
          </a:xfrm>
        </p:grpSpPr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6B790790-89E2-2024-F882-61B6EFF2A7E0}"/>
                </a:ext>
              </a:extLst>
            </p:cNvPr>
            <p:cNvSpPr/>
            <p:nvPr/>
          </p:nvSpPr>
          <p:spPr>
            <a:xfrm>
              <a:off x="409153" y="1357733"/>
              <a:ext cx="3686129" cy="2813399"/>
            </a:xfrm>
            <a:prstGeom prst="roundRect">
              <a:avLst>
                <a:gd name="adj" fmla="val 3681"/>
              </a:avLst>
            </a:prstGeom>
            <a:solidFill>
              <a:sysClr val="window" lastClr="FFFFFF"/>
            </a:solidFill>
            <a:ln w="9525" cap="flat" cmpd="sng" algn="ctr">
              <a:solidFill>
                <a:srgbClr val="419CF2">
                  <a:alpha val="5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B2B873E-158B-19D6-BED1-3882FB5BB575}"/>
                </a:ext>
              </a:extLst>
            </p:cNvPr>
            <p:cNvSpPr txBox="1"/>
            <p:nvPr/>
          </p:nvSpPr>
          <p:spPr>
            <a:xfrm>
              <a:off x="511880" y="1199365"/>
              <a:ext cx="3480673" cy="476071"/>
            </a:xfrm>
            <a:prstGeom prst="roundRect">
              <a:avLst>
                <a:gd name="adj" fmla="val 50000"/>
              </a:avLst>
            </a:prstGeom>
            <a:solidFill>
              <a:srgbClr val="5FC4FE"/>
            </a:solidFill>
            <a:ln w="57150" cmpd="thickThin">
              <a:solidFill>
                <a:sysClr val="window" lastClr="FFFFFF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defTabSz="457200">
                <a:defRPr sz="1600" b="1" kern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早报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（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sym typeface="+mn-ea"/>
                </a:rPr>
                <a:t>昨日业绩早知道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）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D79C8ED-1BBF-CB0F-07E7-E7E501F7D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-1084" b="45461"/>
            <a:stretch/>
          </p:blipFill>
          <p:spPr>
            <a:xfrm>
              <a:off x="611026" y="1882572"/>
              <a:ext cx="3305704" cy="18460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9563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5DD37-8B48-5D1E-BB51-52694C41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问题反馈渠道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97758A-4ABE-36E7-B20B-D92E50AE1CBD}"/>
              </a:ext>
            </a:extLst>
          </p:cNvPr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782B3EE-6BA4-16D5-4202-FF432329C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741500"/>
              </p:ext>
            </p:extLst>
          </p:nvPr>
        </p:nvGraphicFramePr>
        <p:xfrm>
          <a:off x="2015447" y="1780259"/>
          <a:ext cx="8127999" cy="9089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587196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0329689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79650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模块名称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产品联系人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联系电话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9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支行大厅模块功能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王子峤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18851123377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759115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74835F61-DE3B-FEC7-C66A-624FE7AC444C}"/>
              </a:ext>
            </a:extLst>
          </p:cNvPr>
          <p:cNvSpPr/>
          <p:nvPr/>
        </p:nvSpPr>
        <p:spPr>
          <a:xfrm>
            <a:off x="1139598" y="942059"/>
            <a:ext cx="9879698" cy="838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25000"/>
              </a:lnSpc>
              <a:spcAft>
                <a:spcPts val="0"/>
              </a:spcAft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有任何问题（数据疑问、新功能想法等），欢迎随时通过鑫易通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电话与我们联系！</a:t>
            </a:r>
          </a:p>
        </p:txBody>
      </p:sp>
    </p:spTree>
    <p:extLst>
      <p:ext uri="{BB962C8B-B14F-4D97-AF65-F5344CB8AC3E}">
        <p14:creationId xmlns:p14="http://schemas.microsoft.com/office/powerpoint/2010/main" val="34215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 noChangeArrowheads="1"/>
          </p:cNvSpPr>
          <p:nvPr/>
        </p:nvSpPr>
        <p:spPr bwMode="auto">
          <a:xfrm>
            <a:off x="0" y="2427895"/>
            <a:ext cx="12192000" cy="8222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鑫航标支行大厅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占位符 2"/>
          <p:cNvSpPr txBox="1">
            <a:spLocks noChangeArrowheads="1"/>
          </p:cNvSpPr>
          <p:nvPr/>
        </p:nvSpPr>
        <p:spPr bwMode="auto">
          <a:xfrm>
            <a:off x="4262438" y="6112901"/>
            <a:ext cx="3667125" cy="644525"/>
          </a:xfrm>
          <a:prstGeom prst="rect">
            <a:avLst/>
          </a:prstGeom>
          <a:noFill/>
          <a:ln>
            <a:miter lim="800000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数字银行管理部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</a:p>
        </p:txBody>
      </p:sp>
      <p:sp>
        <p:nvSpPr>
          <p:cNvPr id="4" name="文本占位符 1"/>
          <p:cNvSpPr>
            <a:spLocks noGrp="1" noChangeArrowheads="1"/>
          </p:cNvSpPr>
          <p:nvPr/>
        </p:nvSpPr>
        <p:spPr bwMode="auto">
          <a:xfrm>
            <a:off x="0" y="3815321"/>
            <a:ext cx="12192000" cy="1584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Arial" panose="020B0604020202020204" pitchFamily="34" charset="0"/>
              </a:rPr>
              <a:t>等您体验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D6BEC9-E25D-7FB2-788E-876F66AA57CD}"/>
              </a:ext>
            </a:extLst>
          </p:cNvPr>
          <p:cNvSpPr/>
          <p:nvPr/>
        </p:nvSpPr>
        <p:spPr>
          <a:xfrm>
            <a:off x="5296820" y="4980546"/>
            <a:ext cx="2632743" cy="838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OA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首页右上角</a:t>
            </a:r>
            <a:r>
              <a:rPr lang="en-US" altLang="zh-CN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鑫航标首页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左上角入口（原经营早夕报入口）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E9A229-D1D6-BD03-6D73-C207F925CF05}"/>
              </a:ext>
            </a:extLst>
          </p:cNvPr>
          <p:cNvSpPr/>
          <p:nvPr/>
        </p:nvSpPr>
        <p:spPr>
          <a:xfrm>
            <a:off x="4258250" y="4998074"/>
            <a:ext cx="1456055" cy="4229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gradFill>
                  <a:gsLst>
                    <a:gs pos="0">
                      <a:srgbClr val="1D78FA"/>
                    </a:gs>
                    <a:gs pos="100000">
                      <a:srgbClr val="1D78FA">
                        <a:lumMod val="75000"/>
                      </a:srgbClr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支行大厅</a:t>
            </a:r>
            <a:endParaRPr lang="en-US" altLang="zh-CN" sz="1600" b="1" dirty="0">
              <a:gradFill>
                <a:gsLst>
                  <a:gs pos="0">
                    <a:srgbClr val="1D78FA"/>
                  </a:gs>
                  <a:gs pos="100000">
                    <a:srgbClr val="1D78FA">
                      <a:lumMod val="75000"/>
                    </a:srgbClr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gradFill>
                  <a:gsLst>
                    <a:gs pos="0">
                      <a:srgbClr val="1D78FA"/>
                    </a:gs>
                    <a:gs pos="100000">
                      <a:srgbClr val="1D78FA">
                        <a:lumMod val="75000"/>
                      </a:srgbClr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访问路径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D78FA"/>
                    </a:gs>
                    <a:gs pos="100000">
                      <a:srgbClr val="1D78FA">
                        <a:lumMod val="75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4CEEE-6758-80F6-DF05-C1E13244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什么是支行大厅？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E6BDC9-4826-0B8C-D56C-93F8E9A8B5A9}"/>
              </a:ext>
            </a:extLst>
          </p:cNvPr>
          <p:cNvSpPr/>
          <p:nvPr/>
        </p:nvSpPr>
        <p:spPr>
          <a:xfrm>
            <a:off x="1139598" y="942059"/>
            <a:ext cx="10337700" cy="838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支行大厅是针对支行用户开发的</a:t>
            </a:r>
            <a:r>
              <a:rPr lang="zh-CN" altLang="en-US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大数据智囊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，提供全新的</a:t>
            </a:r>
            <a:r>
              <a:rPr lang="zh-CN" altLang="en-US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拓客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业绩统计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工具，助力支行开展数字化经营。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支行</a:t>
            </a:r>
            <a:r>
              <a:rPr lang="zh-CN" altLang="zh-CN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资源池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数据中心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构成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，包括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大模块：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以客获客、零售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宫格、地图获客、同业动态、开门红战报、存款直播间、经营早夕报。</a:t>
            </a:r>
          </a:p>
          <a:p>
            <a:pPr lvl="0">
              <a:lnSpc>
                <a:spcPct val="125000"/>
              </a:lnSpc>
              <a:spcAft>
                <a:spcPts val="0"/>
              </a:spcAft>
              <a:defRPr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22A31770-D946-2D0A-03AC-10D4B73BD5B2}"/>
              </a:ext>
            </a:extLst>
          </p:cNvPr>
          <p:cNvSpPr txBox="1"/>
          <p:nvPr/>
        </p:nvSpPr>
        <p:spPr>
          <a:xfrm>
            <a:off x="3293923" y="212643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u="sng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支行资源池</a:t>
            </a: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66B4111C-1F3D-F57A-2CBC-BE44F6522BBD}"/>
              </a:ext>
            </a:extLst>
          </p:cNvPr>
          <p:cNvSpPr txBox="1"/>
          <p:nvPr/>
        </p:nvSpPr>
        <p:spPr>
          <a:xfrm>
            <a:off x="7790914" y="212643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u="sng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支行数据中心</a:t>
            </a: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F265BB76-04EF-AF87-8DB0-4BEDDDD97B5F}"/>
              </a:ext>
            </a:extLst>
          </p:cNvPr>
          <p:cNvSpPr/>
          <p:nvPr/>
        </p:nvSpPr>
        <p:spPr>
          <a:xfrm>
            <a:off x="5073368" y="3162648"/>
            <a:ext cx="2529098" cy="2098531"/>
          </a:xfrm>
          <a:prstGeom prst="ellipse">
            <a:avLst/>
          </a:prstGeom>
          <a:noFill/>
          <a:ln w="12700" cap="rnd">
            <a:gradFill>
              <a:gsLst>
                <a:gs pos="0">
                  <a:srgbClr val="138CF7">
                    <a:alpha val="39000"/>
                  </a:srgbClr>
                </a:gs>
                <a:gs pos="65000">
                  <a:srgbClr val="138CF7">
                    <a:alpha val="0"/>
                  </a:srgbClr>
                </a:gs>
              </a:gsLst>
              <a:lin ang="5400000" scaled="1"/>
            </a:gra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BA88AFD9-6928-075E-8466-9AF1E26A3D8B}"/>
              </a:ext>
            </a:extLst>
          </p:cNvPr>
          <p:cNvGrpSpPr/>
          <p:nvPr/>
        </p:nvGrpSpPr>
        <p:grpSpPr>
          <a:xfrm>
            <a:off x="4810291" y="2944359"/>
            <a:ext cx="3055251" cy="2535109"/>
            <a:chOff x="4066885" y="1399885"/>
            <a:chExt cx="4058230" cy="4058230"/>
          </a:xfrm>
        </p:grpSpPr>
        <p:sp>
          <p:nvSpPr>
            <p:cNvPr id="149" name="弧形 13">
              <a:extLst>
                <a:ext uri="{FF2B5EF4-FFF2-40B4-BE49-F238E27FC236}">
                  <a16:creationId xmlns:a16="http://schemas.microsoft.com/office/drawing/2014/main" id="{85BC254E-05B2-7601-EB52-28AD14C0B624}"/>
                </a:ext>
              </a:extLst>
            </p:cNvPr>
            <p:cNvSpPr/>
            <p:nvPr/>
          </p:nvSpPr>
          <p:spPr>
            <a:xfrm>
              <a:off x="4066885" y="1399885"/>
              <a:ext cx="4058230" cy="4058230"/>
            </a:xfrm>
            <a:prstGeom prst="arc">
              <a:avLst>
                <a:gd name="adj1" fmla="val 20273250"/>
                <a:gd name="adj2" fmla="val 1344167"/>
              </a:avLst>
            </a:prstGeom>
            <a:noFill/>
            <a:ln w="15875" cap="rnd">
              <a:gradFill>
                <a:gsLst>
                  <a:gs pos="10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0" name="弧形 14">
              <a:extLst>
                <a:ext uri="{FF2B5EF4-FFF2-40B4-BE49-F238E27FC236}">
                  <a16:creationId xmlns:a16="http://schemas.microsoft.com/office/drawing/2014/main" id="{8E9640CF-F88D-65D9-121E-C28214576D09}"/>
                </a:ext>
              </a:extLst>
            </p:cNvPr>
            <p:cNvSpPr/>
            <p:nvPr/>
          </p:nvSpPr>
          <p:spPr>
            <a:xfrm flipH="1">
              <a:off x="4066885" y="1399885"/>
              <a:ext cx="4058230" cy="4058230"/>
            </a:xfrm>
            <a:prstGeom prst="arc">
              <a:avLst>
                <a:gd name="adj1" fmla="val 20273250"/>
                <a:gd name="adj2" fmla="val 1344167"/>
              </a:avLst>
            </a:prstGeom>
            <a:noFill/>
            <a:ln w="15875" cap="rnd">
              <a:gradFill>
                <a:gsLst>
                  <a:gs pos="10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1" name="直接连接符 15">
            <a:extLst>
              <a:ext uri="{FF2B5EF4-FFF2-40B4-BE49-F238E27FC236}">
                <a16:creationId xmlns:a16="http://schemas.microsoft.com/office/drawing/2014/main" id="{B806C420-F189-893C-583B-B2F2E14A9395}"/>
              </a:ext>
            </a:extLst>
          </p:cNvPr>
          <p:cNvCxnSpPr>
            <a:cxnSpLocks/>
          </p:cNvCxnSpPr>
          <p:nvPr/>
        </p:nvCxnSpPr>
        <p:spPr>
          <a:xfrm>
            <a:off x="7892704" y="4207630"/>
            <a:ext cx="426144" cy="0"/>
          </a:xfrm>
          <a:prstGeom prst="line">
            <a:avLst/>
          </a:prstGeom>
          <a:noFill/>
          <a:ln w="1587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直接连接符 16">
            <a:extLst>
              <a:ext uri="{FF2B5EF4-FFF2-40B4-BE49-F238E27FC236}">
                <a16:creationId xmlns:a16="http://schemas.microsoft.com/office/drawing/2014/main" id="{9E2D7A2E-A967-306C-1E53-C37A07F04B72}"/>
              </a:ext>
            </a:extLst>
          </p:cNvPr>
          <p:cNvCxnSpPr>
            <a:cxnSpLocks/>
          </p:cNvCxnSpPr>
          <p:nvPr/>
        </p:nvCxnSpPr>
        <p:spPr>
          <a:xfrm flipH="1">
            <a:off x="4356985" y="4207630"/>
            <a:ext cx="426144" cy="0"/>
          </a:xfrm>
          <a:prstGeom prst="line">
            <a:avLst/>
          </a:prstGeom>
          <a:noFill/>
          <a:ln w="1587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B5657EA5-C869-61DF-D0D9-8249083AA826}"/>
              </a:ext>
            </a:extLst>
          </p:cNvPr>
          <p:cNvSpPr/>
          <p:nvPr/>
        </p:nvSpPr>
        <p:spPr>
          <a:xfrm>
            <a:off x="4218575" y="2453379"/>
            <a:ext cx="4238685" cy="3517069"/>
          </a:xfrm>
          <a:prstGeom prst="ellipse">
            <a:avLst/>
          </a:prstGeom>
          <a:noFill/>
          <a:ln w="19050" cap="rnd">
            <a:solidFill>
              <a:schemeClr val="accent1">
                <a:alpha val="1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F7115D89-CEA2-0802-BB06-041B9F746FC6}"/>
              </a:ext>
            </a:extLst>
          </p:cNvPr>
          <p:cNvSpPr/>
          <p:nvPr/>
        </p:nvSpPr>
        <p:spPr>
          <a:xfrm>
            <a:off x="2236254" y="2637421"/>
            <a:ext cx="1386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gradFill>
                  <a:gsLst>
                    <a:gs pos="0">
                      <a:srgbClr val="1D78FA"/>
                    </a:gs>
                    <a:gs pos="100000">
                      <a:srgbClr val="1D78FA">
                        <a:lumMod val="75000"/>
                      </a:srgbClr>
                    </a:gs>
                  </a:gsLst>
                  <a:lin ang="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gradFill>
                  <a:gsLst>
                    <a:gs pos="0">
                      <a:srgbClr val="1D78FA"/>
                    </a:gs>
                    <a:gs pos="100000">
                      <a:srgbClr val="1D78FA">
                        <a:lumMod val="75000"/>
                      </a:srgbClr>
                    </a:gs>
                  </a:gsLst>
                  <a:lin ang="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、以客获客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D78FA"/>
                  </a:gs>
                  <a:gs pos="100000">
                    <a:srgbClr val="1D78FA">
                      <a:lumMod val="75000"/>
                    </a:srgbClr>
                  </a:gs>
                </a:gsLst>
                <a:lin ang="0" scaled="1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18D5036B-5EE3-A0C9-8FD1-2938FECE02B3}"/>
              </a:ext>
            </a:extLst>
          </p:cNvPr>
          <p:cNvSpPr/>
          <p:nvPr/>
        </p:nvSpPr>
        <p:spPr>
          <a:xfrm>
            <a:off x="2242171" y="2939000"/>
            <a:ext cx="2410650" cy="516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全面展示支行可触达的资源情况，提供以客获客线索</a:t>
            </a:r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54EF3E80-CC88-2B29-3956-BDFF4229637B}"/>
              </a:ext>
            </a:extLst>
          </p:cNvPr>
          <p:cNvSpPr/>
          <p:nvPr/>
        </p:nvSpPr>
        <p:spPr>
          <a:xfrm>
            <a:off x="1450739" y="2637422"/>
            <a:ext cx="653427" cy="5421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3B32E71C-4B25-8740-D53D-B9587E423D4A}"/>
              </a:ext>
            </a:extLst>
          </p:cNvPr>
          <p:cNvGrpSpPr/>
          <p:nvPr/>
        </p:nvGrpSpPr>
        <p:grpSpPr>
          <a:xfrm>
            <a:off x="1587694" y="2757856"/>
            <a:ext cx="379518" cy="301313"/>
            <a:chOff x="810277" y="1568757"/>
            <a:chExt cx="354990" cy="339666"/>
          </a:xfr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id="{E1F1D85D-8C1B-933F-44E5-C21138E63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277" y="1633881"/>
              <a:ext cx="354990" cy="274542"/>
            </a:xfrm>
            <a:custGeom>
              <a:avLst/>
              <a:gdLst>
                <a:gd name="T0" fmla="*/ 508 w 677"/>
                <a:gd name="T1" fmla="*/ 153 h 523"/>
                <a:gd name="T2" fmla="*/ 532 w 677"/>
                <a:gd name="T3" fmla="*/ 292 h 523"/>
                <a:gd name="T4" fmla="*/ 537 w 677"/>
                <a:gd name="T5" fmla="*/ 309 h 523"/>
                <a:gd name="T6" fmla="*/ 586 w 677"/>
                <a:gd name="T7" fmla="*/ 110 h 523"/>
                <a:gd name="T8" fmla="*/ 595 w 677"/>
                <a:gd name="T9" fmla="*/ 86 h 523"/>
                <a:gd name="T10" fmla="*/ 614 w 677"/>
                <a:gd name="T11" fmla="*/ 123 h 523"/>
                <a:gd name="T12" fmla="*/ 533 w 677"/>
                <a:gd name="T13" fmla="*/ 378 h 523"/>
                <a:gd name="T14" fmla="*/ 670 w 677"/>
                <a:gd name="T15" fmla="*/ 404 h 523"/>
                <a:gd name="T16" fmla="*/ 456 w 677"/>
                <a:gd name="T17" fmla="*/ 516 h 523"/>
                <a:gd name="T18" fmla="*/ 194 w 677"/>
                <a:gd name="T19" fmla="*/ 436 h 523"/>
                <a:gd name="T20" fmla="*/ 100 w 677"/>
                <a:gd name="T21" fmla="*/ 454 h 523"/>
                <a:gd name="T22" fmla="*/ 0 w 677"/>
                <a:gd name="T23" fmla="*/ 436 h 523"/>
                <a:gd name="T24" fmla="*/ 18 w 677"/>
                <a:gd name="T25" fmla="*/ 198 h 523"/>
                <a:gd name="T26" fmla="*/ 73 w 677"/>
                <a:gd name="T27" fmla="*/ 115 h 523"/>
                <a:gd name="T28" fmla="*/ 111 w 677"/>
                <a:gd name="T29" fmla="*/ 31 h 523"/>
                <a:gd name="T30" fmla="*/ 98 w 677"/>
                <a:gd name="T31" fmla="*/ 189 h 523"/>
                <a:gd name="T32" fmla="*/ 127 w 677"/>
                <a:gd name="T33" fmla="*/ 228 h 523"/>
                <a:gd name="T34" fmla="*/ 155 w 677"/>
                <a:gd name="T35" fmla="*/ 212 h 523"/>
                <a:gd name="T36" fmla="*/ 180 w 677"/>
                <a:gd name="T37" fmla="*/ 85 h 523"/>
                <a:gd name="T38" fmla="*/ 272 w 677"/>
                <a:gd name="T39" fmla="*/ 22 h 523"/>
                <a:gd name="T40" fmla="*/ 394 w 677"/>
                <a:gd name="T41" fmla="*/ 0 h 523"/>
                <a:gd name="T42" fmla="*/ 415 w 677"/>
                <a:gd name="T43" fmla="*/ 153 h 523"/>
                <a:gd name="T44" fmla="*/ 149 w 677"/>
                <a:gd name="T45" fmla="*/ 402 h 523"/>
                <a:gd name="T46" fmla="*/ 382 w 677"/>
                <a:gd name="T47" fmla="*/ 481 h 523"/>
                <a:gd name="T48" fmla="*/ 617 w 677"/>
                <a:gd name="T49" fmla="*/ 449 h 523"/>
                <a:gd name="T50" fmla="*/ 603 w 677"/>
                <a:gd name="T51" fmla="*/ 389 h 523"/>
                <a:gd name="T52" fmla="*/ 387 w 677"/>
                <a:gd name="T53" fmla="*/ 412 h 523"/>
                <a:gd name="T54" fmla="*/ 249 w 677"/>
                <a:gd name="T55" fmla="*/ 345 h 523"/>
                <a:gd name="T56" fmla="*/ 348 w 677"/>
                <a:gd name="T57" fmla="*/ 369 h 523"/>
                <a:gd name="T58" fmla="*/ 373 w 677"/>
                <a:gd name="T59" fmla="*/ 306 h 523"/>
                <a:gd name="T60" fmla="*/ 247 w 677"/>
                <a:gd name="T61" fmla="*/ 255 h 523"/>
                <a:gd name="T62" fmla="*/ 126 w 677"/>
                <a:gd name="T63" fmla="*/ 402 h 523"/>
                <a:gd name="T64" fmla="*/ 387 w 677"/>
                <a:gd name="T65" fmla="*/ 27 h 523"/>
                <a:gd name="T66" fmla="*/ 298 w 677"/>
                <a:gd name="T67" fmla="*/ 33 h 523"/>
                <a:gd name="T68" fmla="*/ 304 w 677"/>
                <a:gd name="T69" fmla="*/ 249 h 523"/>
                <a:gd name="T70" fmla="*/ 413 w 677"/>
                <a:gd name="T71" fmla="*/ 391 h 523"/>
                <a:gd name="T72" fmla="*/ 506 w 677"/>
                <a:gd name="T73" fmla="*/ 371 h 523"/>
                <a:gd name="T74" fmla="*/ 505 w 677"/>
                <a:gd name="T75" fmla="*/ 180 h 523"/>
                <a:gd name="T76" fmla="*/ 415 w 677"/>
                <a:gd name="T77" fmla="*/ 188 h 523"/>
                <a:gd name="T78" fmla="*/ 419 w 677"/>
                <a:gd name="T79" fmla="*/ 311 h 523"/>
                <a:gd name="T80" fmla="*/ 413 w 677"/>
                <a:gd name="T81" fmla="*/ 391 h 523"/>
                <a:gd name="T82" fmla="*/ 28 w 677"/>
                <a:gd name="T83" fmla="*/ 427 h 523"/>
                <a:gd name="T84" fmla="*/ 98 w 677"/>
                <a:gd name="T85" fmla="*/ 225 h 523"/>
                <a:gd name="T86" fmla="*/ 182 w 677"/>
                <a:gd name="T87" fmla="*/ 112 h 523"/>
                <a:gd name="T88" fmla="*/ 270 w 677"/>
                <a:gd name="T89" fmla="*/ 230 h 523"/>
                <a:gd name="T90" fmla="*/ 182 w 677"/>
                <a:gd name="T91" fmla="*/ 112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7" h="523">
                  <a:moveTo>
                    <a:pt x="415" y="153"/>
                  </a:moveTo>
                  <a:cubicBezTo>
                    <a:pt x="447" y="153"/>
                    <a:pt x="477" y="153"/>
                    <a:pt x="508" y="153"/>
                  </a:cubicBezTo>
                  <a:cubicBezTo>
                    <a:pt x="530" y="153"/>
                    <a:pt x="532" y="155"/>
                    <a:pt x="532" y="177"/>
                  </a:cubicBezTo>
                  <a:cubicBezTo>
                    <a:pt x="532" y="215"/>
                    <a:pt x="532" y="254"/>
                    <a:pt x="532" y="292"/>
                  </a:cubicBezTo>
                  <a:cubicBezTo>
                    <a:pt x="532" y="297"/>
                    <a:pt x="532" y="302"/>
                    <a:pt x="532" y="307"/>
                  </a:cubicBezTo>
                  <a:cubicBezTo>
                    <a:pt x="533" y="307"/>
                    <a:pt x="535" y="308"/>
                    <a:pt x="537" y="309"/>
                  </a:cubicBezTo>
                  <a:cubicBezTo>
                    <a:pt x="548" y="289"/>
                    <a:pt x="561" y="269"/>
                    <a:pt x="570" y="248"/>
                  </a:cubicBezTo>
                  <a:cubicBezTo>
                    <a:pt x="590" y="204"/>
                    <a:pt x="594" y="158"/>
                    <a:pt x="586" y="110"/>
                  </a:cubicBezTo>
                  <a:cubicBezTo>
                    <a:pt x="585" y="108"/>
                    <a:pt x="585" y="106"/>
                    <a:pt x="585" y="103"/>
                  </a:cubicBezTo>
                  <a:cubicBezTo>
                    <a:pt x="584" y="95"/>
                    <a:pt x="586" y="87"/>
                    <a:pt x="595" y="86"/>
                  </a:cubicBezTo>
                  <a:cubicBezTo>
                    <a:pt x="605" y="84"/>
                    <a:pt x="609" y="91"/>
                    <a:pt x="611" y="99"/>
                  </a:cubicBezTo>
                  <a:cubicBezTo>
                    <a:pt x="612" y="107"/>
                    <a:pt x="614" y="115"/>
                    <a:pt x="614" y="123"/>
                  </a:cubicBezTo>
                  <a:cubicBezTo>
                    <a:pt x="621" y="206"/>
                    <a:pt x="599" y="279"/>
                    <a:pt x="541" y="340"/>
                  </a:cubicBezTo>
                  <a:cubicBezTo>
                    <a:pt x="530" y="352"/>
                    <a:pt x="529" y="355"/>
                    <a:pt x="533" y="378"/>
                  </a:cubicBezTo>
                  <a:cubicBezTo>
                    <a:pt x="557" y="372"/>
                    <a:pt x="581" y="367"/>
                    <a:pt x="605" y="362"/>
                  </a:cubicBezTo>
                  <a:cubicBezTo>
                    <a:pt x="634" y="356"/>
                    <a:pt x="662" y="374"/>
                    <a:pt x="670" y="404"/>
                  </a:cubicBezTo>
                  <a:cubicBezTo>
                    <a:pt x="677" y="431"/>
                    <a:pt x="663" y="463"/>
                    <a:pt x="636" y="471"/>
                  </a:cubicBezTo>
                  <a:cubicBezTo>
                    <a:pt x="576" y="487"/>
                    <a:pt x="516" y="502"/>
                    <a:pt x="456" y="516"/>
                  </a:cubicBezTo>
                  <a:cubicBezTo>
                    <a:pt x="425" y="523"/>
                    <a:pt x="395" y="515"/>
                    <a:pt x="365" y="504"/>
                  </a:cubicBezTo>
                  <a:cubicBezTo>
                    <a:pt x="308" y="481"/>
                    <a:pt x="251" y="459"/>
                    <a:pt x="194" y="436"/>
                  </a:cubicBezTo>
                  <a:cubicBezTo>
                    <a:pt x="172" y="426"/>
                    <a:pt x="149" y="430"/>
                    <a:pt x="127" y="429"/>
                  </a:cubicBezTo>
                  <a:cubicBezTo>
                    <a:pt x="124" y="454"/>
                    <a:pt x="124" y="454"/>
                    <a:pt x="100" y="454"/>
                  </a:cubicBezTo>
                  <a:cubicBezTo>
                    <a:pt x="73" y="454"/>
                    <a:pt x="46" y="453"/>
                    <a:pt x="19" y="454"/>
                  </a:cubicBezTo>
                  <a:cubicBezTo>
                    <a:pt x="6" y="454"/>
                    <a:pt x="0" y="449"/>
                    <a:pt x="0" y="436"/>
                  </a:cubicBezTo>
                  <a:cubicBezTo>
                    <a:pt x="0" y="362"/>
                    <a:pt x="0" y="289"/>
                    <a:pt x="0" y="215"/>
                  </a:cubicBezTo>
                  <a:cubicBezTo>
                    <a:pt x="0" y="202"/>
                    <a:pt x="6" y="197"/>
                    <a:pt x="18" y="198"/>
                  </a:cubicBezTo>
                  <a:cubicBezTo>
                    <a:pt x="36" y="198"/>
                    <a:pt x="53" y="198"/>
                    <a:pt x="72" y="198"/>
                  </a:cubicBezTo>
                  <a:cubicBezTo>
                    <a:pt x="72" y="169"/>
                    <a:pt x="69" y="142"/>
                    <a:pt x="73" y="115"/>
                  </a:cubicBezTo>
                  <a:cubicBezTo>
                    <a:pt x="76" y="91"/>
                    <a:pt x="85" y="68"/>
                    <a:pt x="91" y="44"/>
                  </a:cubicBezTo>
                  <a:cubicBezTo>
                    <a:pt x="94" y="35"/>
                    <a:pt x="100" y="27"/>
                    <a:pt x="111" y="31"/>
                  </a:cubicBezTo>
                  <a:cubicBezTo>
                    <a:pt x="122" y="36"/>
                    <a:pt x="120" y="45"/>
                    <a:pt x="116" y="54"/>
                  </a:cubicBezTo>
                  <a:cubicBezTo>
                    <a:pt x="97" y="98"/>
                    <a:pt x="91" y="143"/>
                    <a:pt x="98" y="189"/>
                  </a:cubicBezTo>
                  <a:cubicBezTo>
                    <a:pt x="99" y="192"/>
                    <a:pt x="99" y="194"/>
                    <a:pt x="100" y="196"/>
                  </a:cubicBezTo>
                  <a:cubicBezTo>
                    <a:pt x="123" y="200"/>
                    <a:pt x="123" y="200"/>
                    <a:pt x="127" y="228"/>
                  </a:cubicBezTo>
                  <a:cubicBezTo>
                    <a:pt x="135" y="228"/>
                    <a:pt x="144" y="228"/>
                    <a:pt x="154" y="228"/>
                  </a:cubicBezTo>
                  <a:cubicBezTo>
                    <a:pt x="154" y="222"/>
                    <a:pt x="154" y="217"/>
                    <a:pt x="155" y="212"/>
                  </a:cubicBezTo>
                  <a:cubicBezTo>
                    <a:pt x="155" y="178"/>
                    <a:pt x="154" y="144"/>
                    <a:pt x="155" y="110"/>
                  </a:cubicBezTo>
                  <a:cubicBezTo>
                    <a:pt x="155" y="88"/>
                    <a:pt x="158" y="85"/>
                    <a:pt x="180" y="85"/>
                  </a:cubicBezTo>
                  <a:cubicBezTo>
                    <a:pt x="210" y="85"/>
                    <a:pt x="240" y="85"/>
                    <a:pt x="272" y="85"/>
                  </a:cubicBezTo>
                  <a:cubicBezTo>
                    <a:pt x="272" y="63"/>
                    <a:pt x="271" y="43"/>
                    <a:pt x="272" y="22"/>
                  </a:cubicBezTo>
                  <a:cubicBezTo>
                    <a:pt x="272" y="2"/>
                    <a:pt x="274" y="0"/>
                    <a:pt x="294" y="0"/>
                  </a:cubicBezTo>
                  <a:cubicBezTo>
                    <a:pt x="328" y="0"/>
                    <a:pt x="361" y="0"/>
                    <a:pt x="394" y="0"/>
                  </a:cubicBezTo>
                  <a:cubicBezTo>
                    <a:pt x="412" y="0"/>
                    <a:pt x="415" y="2"/>
                    <a:pt x="415" y="20"/>
                  </a:cubicBezTo>
                  <a:cubicBezTo>
                    <a:pt x="415" y="63"/>
                    <a:pt x="415" y="107"/>
                    <a:pt x="415" y="153"/>
                  </a:cubicBezTo>
                  <a:close/>
                  <a:moveTo>
                    <a:pt x="126" y="402"/>
                  </a:moveTo>
                  <a:cubicBezTo>
                    <a:pt x="135" y="402"/>
                    <a:pt x="142" y="403"/>
                    <a:pt x="149" y="402"/>
                  </a:cubicBezTo>
                  <a:cubicBezTo>
                    <a:pt x="170" y="400"/>
                    <a:pt x="190" y="406"/>
                    <a:pt x="209" y="414"/>
                  </a:cubicBezTo>
                  <a:cubicBezTo>
                    <a:pt x="266" y="437"/>
                    <a:pt x="324" y="459"/>
                    <a:pt x="382" y="481"/>
                  </a:cubicBezTo>
                  <a:cubicBezTo>
                    <a:pt x="409" y="492"/>
                    <a:pt x="438" y="495"/>
                    <a:pt x="467" y="487"/>
                  </a:cubicBezTo>
                  <a:cubicBezTo>
                    <a:pt x="517" y="475"/>
                    <a:pt x="567" y="462"/>
                    <a:pt x="617" y="449"/>
                  </a:cubicBezTo>
                  <a:cubicBezTo>
                    <a:pt x="639" y="444"/>
                    <a:pt x="649" y="428"/>
                    <a:pt x="645" y="410"/>
                  </a:cubicBezTo>
                  <a:cubicBezTo>
                    <a:pt x="640" y="393"/>
                    <a:pt x="624" y="384"/>
                    <a:pt x="603" y="389"/>
                  </a:cubicBezTo>
                  <a:cubicBezTo>
                    <a:pt x="567" y="397"/>
                    <a:pt x="532" y="405"/>
                    <a:pt x="496" y="414"/>
                  </a:cubicBezTo>
                  <a:cubicBezTo>
                    <a:pt x="460" y="423"/>
                    <a:pt x="424" y="426"/>
                    <a:pt x="387" y="412"/>
                  </a:cubicBezTo>
                  <a:cubicBezTo>
                    <a:pt x="345" y="396"/>
                    <a:pt x="304" y="380"/>
                    <a:pt x="262" y="364"/>
                  </a:cubicBezTo>
                  <a:cubicBezTo>
                    <a:pt x="252" y="361"/>
                    <a:pt x="245" y="356"/>
                    <a:pt x="249" y="345"/>
                  </a:cubicBezTo>
                  <a:cubicBezTo>
                    <a:pt x="254" y="334"/>
                    <a:pt x="262" y="336"/>
                    <a:pt x="271" y="339"/>
                  </a:cubicBezTo>
                  <a:cubicBezTo>
                    <a:pt x="296" y="349"/>
                    <a:pt x="322" y="359"/>
                    <a:pt x="348" y="369"/>
                  </a:cubicBezTo>
                  <a:cubicBezTo>
                    <a:pt x="370" y="378"/>
                    <a:pt x="389" y="371"/>
                    <a:pt x="396" y="352"/>
                  </a:cubicBezTo>
                  <a:cubicBezTo>
                    <a:pt x="404" y="333"/>
                    <a:pt x="396" y="316"/>
                    <a:pt x="373" y="306"/>
                  </a:cubicBezTo>
                  <a:cubicBezTo>
                    <a:pt x="334" y="290"/>
                    <a:pt x="295" y="274"/>
                    <a:pt x="257" y="258"/>
                  </a:cubicBezTo>
                  <a:cubicBezTo>
                    <a:pt x="253" y="257"/>
                    <a:pt x="250" y="255"/>
                    <a:pt x="247" y="255"/>
                  </a:cubicBezTo>
                  <a:cubicBezTo>
                    <a:pt x="207" y="255"/>
                    <a:pt x="167" y="255"/>
                    <a:pt x="126" y="255"/>
                  </a:cubicBezTo>
                  <a:cubicBezTo>
                    <a:pt x="126" y="304"/>
                    <a:pt x="126" y="352"/>
                    <a:pt x="126" y="402"/>
                  </a:cubicBezTo>
                  <a:close/>
                  <a:moveTo>
                    <a:pt x="387" y="284"/>
                  </a:moveTo>
                  <a:cubicBezTo>
                    <a:pt x="387" y="197"/>
                    <a:pt x="387" y="112"/>
                    <a:pt x="387" y="27"/>
                  </a:cubicBezTo>
                  <a:cubicBezTo>
                    <a:pt x="357" y="27"/>
                    <a:pt x="328" y="27"/>
                    <a:pt x="299" y="27"/>
                  </a:cubicBezTo>
                  <a:cubicBezTo>
                    <a:pt x="299" y="29"/>
                    <a:pt x="298" y="31"/>
                    <a:pt x="298" y="33"/>
                  </a:cubicBezTo>
                  <a:cubicBezTo>
                    <a:pt x="298" y="102"/>
                    <a:pt x="298" y="170"/>
                    <a:pt x="298" y="238"/>
                  </a:cubicBezTo>
                  <a:cubicBezTo>
                    <a:pt x="298" y="242"/>
                    <a:pt x="301" y="247"/>
                    <a:pt x="304" y="249"/>
                  </a:cubicBezTo>
                  <a:cubicBezTo>
                    <a:pt x="331" y="261"/>
                    <a:pt x="358" y="272"/>
                    <a:pt x="387" y="284"/>
                  </a:cubicBezTo>
                  <a:close/>
                  <a:moveTo>
                    <a:pt x="413" y="391"/>
                  </a:moveTo>
                  <a:cubicBezTo>
                    <a:pt x="442" y="400"/>
                    <a:pt x="467" y="393"/>
                    <a:pt x="492" y="388"/>
                  </a:cubicBezTo>
                  <a:cubicBezTo>
                    <a:pt x="503" y="386"/>
                    <a:pt x="506" y="381"/>
                    <a:pt x="506" y="371"/>
                  </a:cubicBezTo>
                  <a:cubicBezTo>
                    <a:pt x="505" y="312"/>
                    <a:pt x="506" y="253"/>
                    <a:pt x="505" y="194"/>
                  </a:cubicBezTo>
                  <a:cubicBezTo>
                    <a:pt x="505" y="189"/>
                    <a:pt x="505" y="185"/>
                    <a:pt x="505" y="180"/>
                  </a:cubicBezTo>
                  <a:cubicBezTo>
                    <a:pt x="474" y="180"/>
                    <a:pt x="445" y="180"/>
                    <a:pt x="416" y="180"/>
                  </a:cubicBezTo>
                  <a:cubicBezTo>
                    <a:pt x="415" y="183"/>
                    <a:pt x="415" y="186"/>
                    <a:pt x="415" y="188"/>
                  </a:cubicBezTo>
                  <a:cubicBezTo>
                    <a:pt x="415" y="224"/>
                    <a:pt x="414" y="261"/>
                    <a:pt x="415" y="297"/>
                  </a:cubicBezTo>
                  <a:cubicBezTo>
                    <a:pt x="415" y="302"/>
                    <a:pt x="417" y="307"/>
                    <a:pt x="419" y="311"/>
                  </a:cubicBezTo>
                  <a:cubicBezTo>
                    <a:pt x="428" y="330"/>
                    <a:pt x="427" y="347"/>
                    <a:pt x="419" y="366"/>
                  </a:cubicBezTo>
                  <a:cubicBezTo>
                    <a:pt x="416" y="374"/>
                    <a:pt x="415" y="383"/>
                    <a:pt x="413" y="391"/>
                  </a:cubicBezTo>
                  <a:close/>
                  <a:moveTo>
                    <a:pt x="28" y="225"/>
                  </a:moveTo>
                  <a:cubicBezTo>
                    <a:pt x="28" y="293"/>
                    <a:pt x="28" y="359"/>
                    <a:pt x="28" y="427"/>
                  </a:cubicBezTo>
                  <a:cubicBezTo>
                    <a:pt x="51" y="427"/>
                    <a:pt x="75" y="427"/>
                    <a:pt x="98" y="427"/>
                  </a:cubicBezTo>
                  <a:cubicBezTo>
                    <a:pt x="98" y="359"/>
                    <a:pt x="98" y="292"/>
                    <a:pt x="98" y="225"/>
                  </a:cubicBezTo>
                  <a:cubicBezTo>
                    <a:pt x="75" y="225"/>
                    <a:pt x="52" y="225"/>
                    <a:pt x="28" y="225"/>
                  </a:cubicBezTo>
                  <a:close/>
                  <a:moveTo>
                    <a:pt x="182" y="112"/>
                  </a:moveTo>
                  <a:cubicBezTo>
                    <a:pt x="182" y="151"/>
                    <a:pt x="182" y="189"/>
                    <a:pt x="182" y="230"/>
                  </a:cubicBezTo>
                  <a:cubicBezTo>
                    <a:pt x="211" y="230"/>
                    <a:pt x="240" y="230"/>
                    <a:pt x="270" y="230"/>
                  </a:cubicBezTo>
                  <a:cubicBezTo>
                    <a:pt x="270" y="193"/>
                    <a:pt x="270" y="153"/>
                    <a:pt x="270" y="112"/>
                  </a:cubicBezTo>
                  <a:cubicBezTo>
                    <a:pt x="240" y="112"/>
                    <a:pt x="211" y="112"/>
                    <a:pt x="182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id="{DA7FD77A-4A3B-E8CA-D584-F2B70A3A8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278" y="1568757"/>
              <a:ext cx="153233" cy="49801"/>
            </a:xfrm>
            <a:custGeom>
              <a:avLst/>
              <a:gdLst>
                <a:gd name="T0" fmla="*/ 185 w 293"/>
                <a:gd name="T1" fmla="*/ 0 h 93"/>
                <a:gd name="T2" fmla="*/ 276 w 293"/>
                <a:gd name="T3" fmla="*/ 19 h 93"/>
                <a:gd name="T4" fmla="*/ 289 w 293"/>
                <a:gd name="T5" fmla="*/ 39 h 93"/>
                <a:gd name="T6" fmla="*/ 267 w 293"/>
                <a:gd name="T7" fmla="*/ 44 h 93"/>
                <a:gd name="T8" fmla="*/ 25 w 293"/>
                <a:gd name="T9" fmla="*/ 88 h 93"/>
                <a:gd name="T10" fmla="*/ 19 w 293"/>
                <a:gd name="T11" fmla="*/ 93 h 93"/>
                <a:gd name="T12" fmla="*/ 1 w 293"/>
                <a:gd name="T13" fmla="*/ 92 h 93"/>
                <a:gd name="T14" fmla="*/ 3 w 293"/>
                <a:gd name="T15" fmla="*/ 73 h 93"/>
                <a:gd name="T16" fmla="*/ 90 w 293"/>
                <a:gd name="T17" fmla="*/ 21 h 93"/>
                <a:gd name="T18" fmla="*/ 185 w 29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93">
                  <a:moveTo>
                    <a:pt x="185" y="0"/>
                  </a:moveTo>
                  <a:cubicBezTo>
                    <a:pt x="216" y="6"/>
                    <a:pt x="246" y="13"/>
                    <a:pt x="276" y="19"/>
                  </a:cubicBezTo>
                  <a:cubicBezTo>
                    <a:pt x="286" y="22"/>
                    <a:pt x="293" y="28"/>
                    <a:pt x="289" y="39"/>
                  </a:cubicBezTo>
                  <a:cubicBezTo>
                    <a:pt x="284" y="49"/>
                    <a:pt x="276" y="47"/>
                    <a:pt x="267" y="44"/>
                  </a:cubicBezTo>
                  <a:cubicBezTo>
                    <a:pt x="178" y="16"/>
                    <a:pt x="98" y="30"/>
                    <a:pt x="25" y="88"/>
                  </a:cubicBezTo>
                  <a:cubicBezTo>
                    <a:pt x="23" y="90"/>
                    <a:pt x="21" y="93"/>
                    <a:pt x="19" y="93"/>
                  </a:cubicBezTo>
                  <a:cubicBezTo>
                    <a:pt x="13" y="93"/>
                    <a:pt x="7" y="92"/>
                    <a:pt x="1" y="92"/>
                  </a:cubicBezTo>
                  <a:cubicBezTo>
                    <a:pt x="1" y="86"/>
                    <a:pt x="0" y="76"/>
                    <a:pt x="3" y="73"/>
                  </a:cubicBezTo>
                  <a:cubicBezTo>
                    <a:pt x="28" y="49"/>
                    <a:pt x="57" y="31"/>
                    <a:pt x="90" y="21"/>
                  </a:cubicBezTo>
                  <a:cubicBezTo>
                    <a:pt x="120" y="11"/>
                    <a:pt x="153" y="7"/>
                    <a:pt x="18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2" name="Freeform 7">
              <a:extLst>
                <a:ext uri="{FF2B5EF4-FFF2-40B4-BE49-F238E27FC236}">
                  <a16:creationId xmlns:a16="http://schemas.microsoft.com/office/drawing/2014/main" id="{8D973BB7-B7CA-4425-DCF0-3A1F2C1EC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619" y="1589188"/>
              <a:ext cx="72786" cy="83001"/>
            </a:xfrm>
            <a:custGeom>
              <a:avLst/>
              <a:gdLst>
                <a:gd name="T0" fmla="*/ 13 w 137"/>
                <a:gd name="T1" fmla="*/ 156 h 156"/>
                <a:gd name="T2" fmla="*/ 2 w 137"/>
                <a:gd name="T3" fmla="*/ 147 h 156"/>
                <a:gd name="T4" fmla="*/ 5 w 137"/>
                <a:gd name="T5" fmla="*/ 131 h 156"/>
                <a:gd name="T6" fmla="*/ 58 w 137"/>
                <a:gd name="T7" fmla="*/ 69 h 156"/>
                <a:gd name="T8" fmla="*/ 107 w 137"/>
                <a:gd name="T9" fmla="*/ 13 h 156"/>
                <a:gd name="T10" fmla="*/ 128 w 137"/>
                <a:gd name="T11" fmla="*/ 8 h 156"/>
                <a:gd name="T12" fmla="*/ 127 w 137"/>
                <a:gd name="T13" fmla="*/ 30 h 156"/>
                <a:gd name="T14" fmla="*/ 24 w 137"/>
                <a:gd name="T15" fmla="*/ 147 h 156"/>
                <a:gd name="T16" fmla="*/ 13 w 137"/>
                <a:gd name="T17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56">
                  <a:moveTo>
                    <a:pt x="13" y="156"/>
                  </a:moveTo>
                  <a:cubicBezTo>
                    <a:pt x="8" y="153"/>
                    <a:pt x="2" y="150"/>
                    <a:pt x="2" y="147"/>
                  </a:cubicBezTo>
                  <a:cubicBezTo>
                    <a:pt x="0" y="142"/>
                    <a:pt x="2" y="135"/>
                    <a:pt x="5" y="131"/>
                  </a:cubicBezTo>
                  <a:cubicBezTo>
                    <a:pt x="22" y="110"/>
                    <a:pt x="40" y="90"/>
                    <a:pt x="58" y="69"/>
                  </a:cubicBezTo>
                  <a:cubicBezTo>
                    <a:pt x="74" y="51"/>
                    <a:pt x="90" y="32"/>
                    <a:pt x="107" y="13"/>
                  </a:cubicBezTo>
                  <a:cubicBezTo>
                    <a:pt x="113" y="6"/>
                    <a:pt x="120" y="0"/>
                    <a:pt x="128" y="8"/>
                  </a:cubicBezTo>
                  <a:cubicBezTo>
                    <a:pt x="137" y="15"/>
                    <a:pt x="133" y="23"/>
                    <a:pt x="127" y="30"/>
                  </a:cubicBezTo>
                  <a:cubicBezTo>
                    <a:pt x="93" y="69"/>
                    <a:pt x="59" y="108"/>
                    <a:pt x="24" y="147"/>
                  </a:cubicBezTo>
                  <a:cubicBezTo>
                    <a:pt x="21" y="151"/>
                    <a:pt x="18" y="153"/>
                    <a:pt x="13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3" name="Freeform 8">
              <a:extLst>
                <a:ext uri="{FF2B5EF4-FFF2-40B4-BE49-F238E27FC236}">
                  <a16:creationId xmlns:a16="http://schemas.microsoft.com/office/drawing/2014/main" id="{9911EB4F-1586-BB14-38DF-7B9553C7B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065" y="1590465"/>
              <a:ext cx="34477" cy="34477"/>
            </a:xfrm>
            <a:custGeom>
              <a:avLst/>
              <a:gdLst>
                <a:gd name="T0" fmla="*/ 34 w 67"/>
                <a:gd name="T1" fmla="*/ 0 h 65"/>
                <a:gd name="T2" fmla="*/ 66 w 67"/>
                <a:gd name="T3" fmla="*/ 32 h 65"/>
                <a:gd name="T4" fmla="*/ 33 w 67"/>
                <a:gd name="T5" fmla="*/ 65 h 65"/>
                <a:gd name="T6" fmla="*/ 1 w 67"/>
                <a:gd name="T7" fmla="*/ 32 h 65"/>
                <a:gd name="T8" fmla="*/ 34 w 67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5">
                  <a:moveTo>
                    <a:pt x="34" y="0"/>
                  </a:moveTo>
                  <a:cubicBezTo>
                    <a:pt x="53" y="0"/>
                    <a:pt x="66" y="14"/>
                    <a:pt x="66" y="32"/>
                  </a:cubicBezTo>
                  <a:cubicBezTo>
                    <a:pt x="67" y="51"/>
                    <a:pt x="52" y="65"/>
                    <a:pt x="33" y="65"/>
                  </a:cubicBezTo>
                  <a:cubicBezTo>
                    <a:pt x="15" y="64"/>
                    <a:pt x="1" y="50"/>
                    <a:pt x="1" y="32"/>
                  </a:cubicBezTo>
                  <a:cubicBezTo>
                    <a:pt x="0" y="14"/>
                    <a:pt x="1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4" name="Freeform 9">
              <a:extLst>
                <a:ext uri="{FF2B5EF4-FFF2-40B4-BE49-F238E27FC236}">
                  <a16:creationId xmlns:a16="http://schemas.microsoft.com/office/drawing/2014/main" id="{DC681CEE-F07B-8888-E0D7-36CA38F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374" y="1638989"/>
              <a:ext cx="34477" cy="35754"/>
            </a:xfrm>
            <a:custGeom>
              <a:avLst/>
              <a:gdLst>
                <a:gd name="T0" fmla="*/ 34 w 67"/>
                <a:gd name="T1" fmla="*/ 66 h 66"/>
                <a:gd name="T2" fmla="*/ 1 w 67"/>
                <a:gd name="T3" fmla="*/ 34 h 66"/>
                <a:gd name="T4" fmla="*/ 33 w 67"/>
                <a:gd name="T5" fmla="*/ 0 h 66"/>
                <a:gd name="T6" fmla="*/ 66 w 67"/>
                <a:gd name="T7" fmla="*/ 32 h 66"/>
                <a:gd name="T8" fmla="*/ 34 w 67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34" y="66"/>
                  </a:moveTo>
                  <a:cubicBezTo>
                    <a:pt x="16" y="66"/>
                    <a:pt x="1" y="52"/>
                    <a:pt x="1" y="34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50" y="0"/>
                    <a:pt x="66" y="15"/>
                    <a:pt x="66" y="32"/>
                  </a:cubicBezTo>
                  <a:cubicBezTo>
                    <a:pt x="67" y="51"/>
                    <a:pt x="53" y="66"/>
                    <a:pt x="3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5" name="Freeform 10">
              <a:extLst>
                <a:ext uri="{FF2B5EF4-FFF2-40B4-BE49-F238E27FC236}">
                  <a16:creationId xmlns:a16="http://schemas.microsoft.com/office/drawing/2014/main" id="{83A16046-7449-30DA-03A9-8A2AD557A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7" y="1627496"/>
              <a:ext cx="14046" cy="15323"/>
            </a:xfrm>
            <a:custGeom>
              <a:avLst/>
              <a:gdLst>
                <a:gd name="T0" fmla="*/ 13 w 26"/>
                <a:gd name="T1" fmla="*/ 30 h 30"/>
                <a:gd name="T2" fmla="*/ 0 w 26"/>
                <a:gd name="T3" fmla="*/ 14 h 30"/>
                <a:gd name="T4" fmla="*/ 12 w 26"/>
                <a:gd name="T5" fmla="*/ 0 h 30"/>
                <a:gd name="T6" fmla="*/ 25 w 26"/>
                <a:gd name="T7" fmla="*/ 13 h 30"/>
                <a:gd name="T8" fmla="*/ 13 w 2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13" y="30"/>
                  </a:moveTo>
                  <a:cubicBezTo>
                    <a:pt x="7" y="23"/>
                    <a:pt x="0" y="18"/>
                    <a:pt x="0" y="14"/>
                  </a:cubicBezTo>
                  <a:cubicBezTo>
                    <a:pt x="1" y="9"/>
                    <a:pt x="8" y="4"/>
                    <a:pt x="12" y="0"/>
                  </a:cubicBezTo>
                  <a:cubicBezTo>
                    <a:pt x="16" y="4"/>
                    <a:pt x="23" y="8"/>
                    <a:pt x="25" y="13"/>
                  </a:cubicBezTo>
                  <a:cubicBezTo>
                    <a:pt x="26" y="17"/>
                    <a:pt x="19" y="22"/>
                    <a:pt x="1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29E65960-A140-14B0-F1E9-9760706903CB}"/>
              </a:ext>
            </a:extLst>
          </p:cNvPr>
          <p:cNvGrpSpPr/>
          <p:nvPr/>
        </p:nvGrpSpPr>
        <p:grpSpPr>
          <a:xfrm>
            <a:off x="1414787" y="5561554"/>
            <a:ext cx="3536889" cy="596723"/>
            <a:chOff x="650630" y="4912044"/>
            <a:chExt cx="3963676" cy="805935"/>
          </a:xfrm>
        </p:grpSpPr>
        <p:sp>
          <p:nvSpPr>
            <p:cNvPr id="167" name="Rectangle 17">
              <a:extLst>
                <a:ext uri="{FF2B5EF4-FFF2-40B4-BE49-F238E27FC236}">
                  <a16:creationId xmlns:a16="http://schemas.microsoft.com/office/drawing/2014/main" id="{68F98A08-5DA2-1444-7656-2D3D57302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220" y="4955451"/>
              <a:ext cx="2533663" cy="37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72496" tIns="36248" rIns="72496" bIns="36248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2C6CA6"/>
                </a:buClr>
                <a:buSzTx/>
                <a:buFontTx/>
                <a:buNone/>
                <a:tabLst/>
                <a:defRPr/>
              </a:pPr>
              <a:endParaRPr kumimoji="0" lang="en-US" sz="1200" b="0" i="0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9630EC5C-0A8D-F639-63E9-0B5F124520E1}"/>
                </a:ext>
              </a:extLst>
            </p:cNvPr>
            <p:cNvSpPr/>
            <p:nvPr/>
          </p:nvSpPr>
          <p:spPr>
            <a:xfrm>
              <a:off x="1530931" y="4912044"/>
              <a:ext cx="1554202" cy="4988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  <a:r>
                <a:rPr kumimoji="0" lang="zh-CN" altLang="en-US" b="1" i="0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、同业动态</a:t>
              </a: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1A50537-92EC-BD4D-10BC-92A4EDD88065}"/>
                </a:ext>
              </a:extLst>
            </p:cNvPr>
            <p:cNvSpPr/>
            <p:nvPr/>
          </p:nvSpPr>
          <p:spPr>
            <a:xfrm>
              <a:off x="1537560" y="5319356"/>
              <a:ext cx="3076746" cy="3986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提供同业银行及产品的竞品分析报告</a:t>
              </a:r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39DCE20A-6268-BF4E-17D4-91054CDAFF59}"/>
                </a:ext>
              </a:extLst>
            </p:cNvPr>
            <p:cNvSpPr/>
            <p:nvPr/>
          </p:nvSpPr>
          <p:spPr>
            <a:xfrm>
              <a:off x="650630" y="4912044"/>
              <a:ext cx="732274" cy="7322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71" name="Group 85">
              <a:extLst>
                <a:ext uri="{FF2B5EF4-FFF2-40B4-BE49-F238E27FC236}">
                  <a16:creationId xmlns:a16="http://schemas.microsoft.com/office/drawing/2014/main" id="{1681D1D6-C006-F059-AB03-FFFBF605ED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950" y="5089326"/>
              <a:ext cx="379634" cy="377708"/>
              <a:chOff x="2371" y="3663"/>
              <a:chExt cx="394" cy="392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p:grpSpPr>
          <p:sp>
            <p:nvSpPr>
              <p:cNvPr id="172" name="Freeform 86">
                <a:extLst>
                  <a:ext uri="{FF2B5EF4-FFF2-40B4-BE49-F238E27FC236}">
                    <a16:creationId xmlns:a16="http://schemas.microsoft.com/office/drawing/2014/main" id="{E6F37F41-3876-F27C-18A9-6708FABC55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1" y="3663"/>
                <a:ext cx="394" cy="392"/>
              </a:xfrm>
              <a:custGeom>
                <a:avLst/>
                <a:gdLst>
                  <a:gd name="T0" fmla="*/ 216 w 652"/>
                  <a:gd name="T1" fmla="*/ 367 h 650"/>
                  <a:gd name="T2" fmla="*/ 315 w 652"/>
                  <a:gd name="T3" fmla="*/ 650 h 650"/>
                  <a:gd name="T4" fmla="*/ 23 w 652"/>
                  <a:gd name="T5" fmla="*/ 556 h 650"/>
                  <a:gd name="T6" fmla="*/ 108 w 652"/>
                  <a:gd name="T7" fmla="*/ 365 h 650"/>
                  <a:gd name="T8" fmla="*/ 29 w 652"/>
                  <a:gd name="T9" fmla="*/ 273 h 650"/>
                  <a:gd name="T10" fmla="*/ 43 w 652"/>
                  <a:gd name="T11" fmla="*/ 208 h 650"/>
                  <a:gd name="T12" fmla="*/ 316 w 652"/>
                  <a:gd name="T13" fmla="*/ 208 h 650"/>
                  <a:gd name="T14" fmla="*/ 610 w 652"/>
                  <a:gd name="T15" fmla="*/ 0 h 650"/>
                  <a:gd name="T16" fmla="*/ 649 w 652"/>
                  <a:gd name="T17" fmla="*/ 222 h 650"/>
                  <a:gd name="T18" fmla="*/ 285 w 652"/>
                  <a:gd name="T19" fmla="*/ 273 h 650"/>
                  <a:gd name="T20" fmla="*/ 294 w 652"/>
                  <a:gd name="T21" fmla="*/ 209 h 650"/>
                  <a:gd name="T22" fmla="*/ 232 w 652"/>
                  <a:gd name="T23" fmla="*/ 62 h 650"/>
                  <a:gd name="T24" fmla="*/ 66 w 652"/>
                  <a:gd name="T25" fmla="*/ 22 h 650"/>
                  <a:gd name="T26" fmla="*/ 128 w 652"/>
                  <a:gd name="T27" fmla="*/ 169 h 650"/>
                  <a:gd name="T28" fmla="*/ 526 w 652"/>
                  <a:gd name="T29" fmla="*/ 62 h 650"/>
                  <a:gd name="T30" fmla="*/ 360 w 652"/>
                  <a:gd name="T31" fmla="*/ 22 h 650"/>
                  <a:gd name="T32" fmla="*/ 422 w 652"/>
                  <a:gd name="T33" fmla="*/ 169 h 650"/>
                  <a:gd name="T34" fmla="*/ 588 w 652"/>
                  <a:gd name="T35" fmla="*/ 209 h 650"/>
                  <a:gd name="T36" fmla="*/ 526 w 652"/>
                  <a:gd name="T37" fmla="*/ 62 h 650"/>
                  <a:gd name="T38" fmla="*/ 156 w 652"/>
                  <a:gd name="T39" fmla="*/ 378 h 650"/>
                  <a:gd name="T40" fmla="*/ 96 w 652"/>
                  <a:gd name="T41" fmla="*/ 545 h 650"/>
                  <a:gd name="T42" fmla="*/ 153 w 652"/>
                  <a:gd name="T43" fmla="*/ 515 h 650"/>
                  <a:gd name="T44" fmla="*/ 65 w 652"/>
                  <a:gd name="T45" fmla="*/ 494 h 650"/>
                  <a:gd name="T46" fmla="*/ 136 w 652"/>
                  <a:gd name="T47" fmla="*/ 419 h 650"/>
                  <a:gd name="T48" fmla="*/ 264 w 652"/>
                  <a:gd name="T49" fmla="*/ 492 h 650"/>
                  <a:gd name="T50" fmla="*/ 294 w 652"/>
                  <a:gd name="T51" fmla="*/ 629 h 650"/>
                  <a:gd name="T52" fmla="*/ 242 w 652"/>
                  <a:gd name="T53" fmla="*/ 493 h 650"/>
                  <a:gd name="T54" fmla="*/ 117 w 652"/>
                  <a:gd name="T55" fmla="*/ 442 h 650"/>
                  <a:gd name="T56" fmla="*/ 148 w 652"/>
                  <a:gd name="T57" fmla="*/ 493 h 650"/>
                  <a:gd name="T58" fmla="*/ 118 w 652"/>
                  <a:gd name="T59" fmla="*/ 567 h 650"/>
                  <a:gd name="T60" fmla="*/ 159 w 652"/>
                  <a:gd name="T61" fmla="*/ 231 h 650"/>
                  <a:gd name="T62" fmla="*/ 222 w 652"/>
                  <a:gd name="T63" fmla="*/ 294 h 650"/>
                  <a:gd name="T64" fmla="*/ 249 w 652"/>
                  <a:gd name="T65" fmla="*/ 252 h 650"/>
                  <a:gd name="T66" fmla="*/ 630 w 652"/>
                  <a:gd name="T67" fmla="*/ 232 h 650"/>
                  <a:gd name="T68" fmla="*/ 55 w 652"/>
                  <a:gd name="T69" fmla="*/ 567 h 650"/>
                  <a:gd name="T70" fmla="*/ 99 w 652"/>
                  <a:gd name="T71" fmla="*/ 232 h 650"/>
                  <a:gd name="T72" fmla="*/ 99 w 652"/>
                  <a:gd name="T73" fmla="*/ 232 h 650"/>
                  <a:gd name="T74" fmla="*/ 210 w 652"/>
                  <a:gd name="T75" fmla="*/ 40 h 650"/>
                  <a:gd name="T76" fmla="*/ 443 w 652"/>
                  <a:gd name="T77" fmla="*/ 41 h 650"/>
                  <a:gd name="T78" fmla="*/ 443 w 652"/>
                  <a:gd name="T79" fmla="*/ 22 h 650"/>
                  <a:gd name="T80" fmla="*/ 150 w 652"/>
                  <a:gd name="T81" fmla="*/ 208 h 650"/>
                  <a:gd name="T82" fmla="*/ 150 w 652"/>
                  <a:gd name="T83" fmla="*/ 189 h 650"/>
                  <a:gd name="T84" fmla="*/ 444 w 652"/>
                  <a:gd name="T85" fmla="*/ 20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52" h="650">
                    <a:moveTo>
                      <a:pt x="241" y="273"/>
                    </a:moveTo>
                    <a:cubicBezTo>
                      <a:pt x="247" y="310"/>
                      <a:pt x="236" y="339"/>
                      <a:pt x="207" y="363"/>
                    </a:cubicBezTo>
                    <a:cubicBezTo>
                      <a:pt x="211" y="364"/>
                      <a:pt x="214" y="366"/>
                      <a:pt x="216" y="367"/>
                    </a:cubicBezTo>
                    <a:cubicBezTo>
                      <a:pt x="278" y="395"/>
                      <a:pt x="313" y="442"/>
                      <a:pt x="316" y="510"/>
                    </a:cubicBezTo>
                    <a:cubicBezTo>
                      <a:pt x="318" y="554"/>
                      <a:pt x="316" y="599"/>
                      <a:pt x="316" y="643"/>
                    </a:cubicBezTo>
                    <a:cubicBezTo>
                      <a:pt x="316" y="645"/>
                      <a:pt x="316" y="647"/>
                      <a:pt x="315" y="650"/>
                    </a:cubicBezTo>
                    <a:cubicBezTo>
                      <a:pt x="222" y="650"/>
                      <a:pt x="128" y="650"/>
                      <a:pt x="33" y="650"/>
                    </a:cubicBezTo>
                    <a:cubicBezTo>
                      <a:pt x="33" y="625"/>
                      <a:pt x="33" y="601"/>
                      <a:pt x="33" y="577"/>
                    </a:cubicBezTo>
                    <a:cubicBezTo>
                      <a:pt x="33" y="568"/>
                      <a:pt x="32" y="561"/>
                      <a:pt x="23" y="556"/>
                    </a:cubicBezTo>
                    <a:cubicBezTo>
                      <a:pt x="6" y="544"/>
                      <a:pt x="0" y="526"/>
                      <a:pt x="2" y="506"/>
                    </a:cubicBezTo>
                    <a:cubicBezTo>
                      <a:pt x="7" y="440"/>
                      <a:pt x="41" y="394"/>
                      <a:pt x="102" y="367"/>
                    </a:cubicBezTo>
                    <a:cubicBezTo>
                      <a:pt x="104" y="366"/>
                      <a:pt x="106" y="366"/>
                      <a:pt x="108" y="365"/>
                    </a:cubicBezTo>
                    <a:cubicBezTo>
                      <a:pt x="109" y="364"/>
                      <a:pt x="109" y="364"/>
                      <a:pt x="110" y="362"/>
                    </a:cubicBezTo>
                    <a:cubicBezTo>
                      <a:pt x="82" y="340"/>
                      <a:pt x="70" y="311"/>
                      <a:pt x="77" y="273"/>
                    </a:cubicBezTo>
                    <a:cubicBezTo>
                      <a:pt x="61" y="273"/>
                      <a:pt x="45" y="273"/>
                      <a:pt x="29" y="273"/>
                    </a:cubicBezTo>
                    <a:cubicBezTo>
                      <a:pt x="8" y="272"/>
                      <a:pt x="2" y="266"/>
                      <a:pt x="1" y="243"/>
                    </a:cubicBezTo>
                    <a:cubicBezTo>
                      <a:pt x="1" y="217"/>
                      <a:pt x="6" y="210"/>
                      <a:pt x="28" y="209"/>
                    </a:cubicBezTo>
                    <a:cubicBezTo>
                      <a:pt x="33" y="209"/>
                      <a:pt x="37" y="209"/>
                      <a:pt x="43" y="208"/>
                    </a:cubicBezTo>
                    <a:cubicBezTo>
                      <a:pt x="43" y="139"/>
                      <a:pt x="43" y="70"/>
                      <a:pt x="43" y="1"/>
                    </a:cubicBezTo>
                    <a:cubicBezTo>
                      <a:pt x="135" y="1"/>
                      <a:pt x="224" y="1"/>
                      <a:pt x="316" y="1"/>
                    </a:cubicBezTo>
                    <a:cubicBezTo>
                      <a:pt x="316" y="69"/>
                      <a:pt x="316" y="138"/>
                      <a:pt x="316" y="208"/>
                    </a:cubicBezTo>
                    <a:cubicBezTo>
                      <a:pt x="323" y="208"/>
                      <a:pt x="329" y="208"/>
                      <a:pt x="337" y="208"/>
                    </a:cubicBezTo>
                    <a:cubicBezTo>
                      <a:pt x="337" y="139"/>
                      <a:pt x="337" y="70"/>
                      <a:pt x="337" y="0"/>
                    </a:cubicBezTo>
                    <a:cubicBezTo>
                      <a:pt x="429" y="0"/>
                      <a:pt x="519" y="0"/>
                      <a:pt x="610" y="0"/>
                    </a:cubicBezTo>
                    <a:cubicBezTo>
                      <a:pt x="610" y="70"/>
                      <a:pt x="610" y="138"/>
                      <a:pt x="610" y="208"/>
                    </a:cubicBezTo>
                    <a:cubicBezTo>
                      <a:pt x="615" y="208"/>
                      <a:pt x="618" y="209"/>
                      <a:pt x="622" y="209"/>
                    </a:cubicBezTo>
                    <a:cubicBezTo>
                      <a:pt x="633" y="209"/>
                      <a:pt x="647" y="209"/>
                      <a:pt x="649" y="222"/>
                    </a:cubicBezTo>
                    <a:cubicBezTo>
                      <a:pt x="652" y="235"/>
                      <a:pt x="652" y="250"/>
                      <a:pt x="648" y="262"/>
                    </a:cubicBezTo>
                    <a:cubicBezTo>
                      <a:pt x="646" y="268"/>
                      <a:pt x="631" y="272"/>
                      <a:pt x="623" y="272"/>
                    </a:cubicBezTo>
                    <a:cubicBezTo>
                      <a:pt x="510" y="273"/>
                      <a:pt x="398" y="273"/>
                      <a:pt x="285" y="273"/>
                    </a:cubicBezTo>
                    <a:cubicBezTo>
                      <a:pt x="271" y="273"/>
                      <a:pt x="256" y="273"/>
                      <a:pt x="241" y="273"/>
                    </a:cubicBezTo>
                    <a:close/>
                    <a:moveTo>
                      <a:pt x="232" y="209"/>
                    </a:moveTo>
                    <a:cubicBezTo>
                      <a:pt x="254" y="209"/>
                      <a:pt x="274" y="209"/>
                      <a:pt x="294" y="209"/>
                    </a:cubicBezTo>
                    <a:cubicBezTo>
                      <a:pt x="294" y="146"/>
                      <a:pt x="294" y="84"/>
                      <a:pt x="294" y="22"/>
                    </a:cubicBezTo>
                    <a:cubicBezTo>
                      <a:pt x="273" y="22"/>
                      <a:pt x="253" y="22"/>
                      <a:pt x="232" y="22"/>
                    </a:cubicBezTo>
                    <a:cubicBezTo>
                      <a:pt x="232" y="36"/>
                      <a:pt x="232" y="49"/>
                      <a:pt x="232" y="62"/>
                    </a:cubicBezTo>
                    <a:cubicBezTo>
                      <a:pt x="196" y="62"/>
                      <a:pt x="163" y="62"/>
                      <a:pt x="127" y="62"/>
                    </a:cubicBezTo>
                    <a:cubicBezTo>
                      <a:pt x="127" y="48"/>
                      <a:pt x="127" y="35"/>
                      <a:pt x="127" y="22"/>
                    </a:cubicBezTo>
                    <a:cubicBezTo>
                      <a:pt x="106" y="22"/>
                      <a:pt x="86" y="22"/>
                      <a:pt x="66" y="22"/>
                    </a:cubicBezTo>
                    <a:cubicBezTo>
                      <a:pt x="66" y="85"/>
                      <a:pt x="66" y="146"/>
                      <a:pt x="66" y="208"/>
                    </a:cubicBezTo>
                    <a:cubicBezTo>
                      <a:pt x="87" y="208"/>
                      <a:pt x="107" y="208"/>
                      <a:pt x="128" y="208"/>
                    </a:cubicBezTo>
                    <a:cubicBezTo>
                      <a:pt x="128" y="194"/>
                      <a:pt x="128" y="181"/>
                      <a:pt x="128" y="169"/>
                    </a:cubicBezTo>
                    <a:cubicBezTo>
                      <a:pt x="164" y="169"/>
                      <a:pt x="197" y="169"/>
                      <a:pt x="232" y="169"/>
                    </a:cubicBezTo>
                    <a:cubicBezTo>
                      <a:pt x="232" y="182"/>
                      <a:pt x="232" y="194"/>
                      <a:pt x="232" y="209"/>
                    </a:cubicBezTo>
                    <a:close/>
                    <a:moveTo>
                      <a:pt x="526" y="62"/>
                    </a:moveTo>
                    <a:cubicBezTo>
                      <a:pt x="490" y="62"/>
                      <a:pt x="457" y="62"/>
                      <a:pt x="421" y="62"/>
                    </a:cubicBezTo>
                    <a:cubicBezTo>
                      <a:pt x="421" y="48"/>
                      <a:pt x="421" y="35"/>
                      <a:pt x="421" y="22"/>
                    </a:cubicBezTo>
                    <a:cubicBezTo>
                      <a:pt x="400" y="22"/>
                      <a:pt x="380" y="22"/>
                      <a:pt x="360" y="22"/>
                    </a:cubicBezTo>
                    <a:cubicBezTo>
                      <a:pt x="360" y="85"/>
                      <a:pt x="360" y="146"/>
                      <a:pt x="360" y="208"/>
                    </a:cubicBezTo>
                    <a:cubicBezTo>
                      <a:pt x="381" y="208"/>
                      <a:pt x="401" y="208"/>
                      <a:pt x="422" y="208"/>
                    </a:cubicBezTo>
                    <a:cubicBezTo>
                      <a:pt x="422" y="194"/>
                      <a:pt x="422" y="181"/>
                      <a:pt x="422" y="169"/>
                    </a:cubicBezTo>
                    <a:cubicBezTo>
                      <a:pt x="458" y="169"/>
                      <a:pt x="491" y="169"/>
                      <a:pt x="527" y="169"/>
                    </a:cubicBezTo>
                    <a:cubicBezTo>
                      <a:pt x="527" y="182"/>
                      <a:pt x="527" y="195"/>
                      <a:pt x="527" y="209"/>
                    </a:cubicBezTo>
                    <a:cubicBezTo>
                      <a:pt x="548" y="209"/>
                      <a:pt x="568" y="209"/>
                      <a:pt x="588" y="209"/>
                    </a:cubicBezTo>
                    <a:cubicBezTo>
                      <a:pt x="588" y="146"/>
                      <a:pt x="588" y="84"/>
                      <a:pt x="588" y="22"/>
                    </a:cubicBezTo>
                    <a:cubicBezTo>
                      <a:pt x="567" y="22"/>
                      <a:pt x="547" y="22"/>
                      <a:pt x="526" y="22"/>
                    </a:cubicBezTo>
                    <a:cubicBezTo>
                      <a:pt x="526" y="36"/>
                      <a:pt x="526" y="48"/>
                      <a:pt x="526" y="62"/>
                    </a:cubicBezTo>
                    <a:close/>
                    <a:moveTo>
                      <a:pt x="294" y="629"/>
                    </a:moveTo>
                    <a:cubicBezTo>
                      <a:pt x="294" y="585"/>
                      <a:pt x="296" y="544"/>
                      <a:pt x="294" y="502"/>
                    </a:cubicBezTo>
                    <a:cubicBezTo>
                      <a:pt x="290" y="431"/>
                      <a:pt x="226" y="375"/>
                      <a:pt x="156" y="378"/>
                    </a:cubicBezTo>
                    <a:cubicBezTo>
                      <a:pt x="82" y="381"/>
                      <a:pt x="24" y="439"/>
                      <a:pt x="23" y="511"/>
                    </a:cubicBezTo>
                    <a:cubicBezTo>
                      <a:pt x="22" y="531"/>
                      <a:pt x="34" y="544"/>
                      <a:pt x="54" y="545"/>
                    </a:cubicBezTo>
                    <a:cubicBezTo>
                      <a:pt x="68" y="546"/>
                      <a:pt x="82" y="545"/>
                      <a:pt x="96" y="545"/>
                    </a:cubicBezTo>
                    <a:cubicBezTo>
                      <a:pt x="115" y="545"/>
                      <a:pt x="134" y="546"/>
                      <a:pt x="153" y="545"/>
                    </a:cubicBezTo>
                    <a:cubicBezTo>
                      <a:pt x="163" y="545"/>
                      <a:pt x="171" y="539"/>
                      <a:pt x="168" y="529"/>
                    </a:cubicBezTo>
                    <a:cubicBezTo>
                      <a:pt x="167" y="523"/>
                      <a:pt x="159" y="517"/>
                      <a:pt x="153" y="515"/>
                    </a:cubicBezTo>
                    <a:cubicBezTo>
                      <a:pt x="148" y="512"/>
                      <a:pt x="140" y="514"/>
                      <a:pt x="134" y="514"/>
                    </a:cubicBezTo>
                    <a:cubicBezTo>
                      <a:pt x="111" y="514"/>
                      <a:pt x="88" y="514"/>
                      <a:pt x="65" y="514"/>
                    </a:cubicBezTo>
                    <a:cubicBezTo>
                      <a:pt x="65" y="506"/>
                      <a:pt x="65" y="500"/>
                      <a:pt x="65" y="494"/>
                    </a:cubicBezTo>
                    <a:cubicBezTo>
                      <a:pt x="76" y="493"/>
                      <a:pt x="85" y="493"/>
                      <a:pt x="96" y="492"/>
                    </a:cubicBezTo>
                    <a:cubicBezTo>
                      <a:pt x="96" y="468"/>
                      <a:pt x="96" y="444"/>
                      <a:pt x="96" y="419"/>
                    </a:cubicBezTo>
                    <a:cubicBezTo>
                      <a:pt x="110" y="419"/>
                      <a:pt x="123" y="419"/>
                      <a:pt x="136" y="419"/>
                    </a:cubicBezTo>
                    <a:cubicBezTo>
                      <a:pt x="159" y="420"/>
                      <a:pt x="184" y="414"/>
                      <a:pt x="204" y="422"/>
                    </a:cubicBezTo>
                    <a:cubicBezTo>
                      <a:pt x="224" y="430"/>
                      <a:pt x="238" y="452"/>
                      <a:pt x="254" y="469"/>
                    </a:cubicBezTo>
                    <a:cubicBezTo>
                      <a:pt x="259" y="475"/>
                      <a:pt x="263" y="484"/>
                      <a:pt x="264" y="492"/>
                    </a:cubicBezTo>
                    <a:cubicBezTo>
                      <a:pt x="265" y="523"/>
                      <a:pt x="264" y="555"/>
                      <a:pt x="264" y="586"/>
                    </a:cubicBezTo>
                    <a:cubicBezTo>
                      <a:pt x="264" y="600"/>
                      <a:pt x="264" y="614"/>
                      <a:pt x="264" y="629"/>
                    </a:cubicBezTo>
                    <a:cubicBezTo>
                      <a:pt x="275" y="629"/>
                      <a:pt x="284" y="629"/>
                      <a:pt x="294" y="629"/>
                    </a:cubicBezTo>
                    <a:close/>
                    <a:moveTo>
                      <a:pt x="118" y="629"/>
                    </a:moveTo>
                    <a:cubicBezTo>
                      <a:pt x="160" y="629"/>
                      <a:pt x="201" y="629"/>
                      <a:pt x="242" y="629"/>
                    </a:cubicBezTo>
                    <a:cubicBezTo>
                      <a:pt x="242" y="583"/>
                      <a:pt x="242" y="539"/>
                      <a:pt x="242" y="493"/>
                    </a:cubicBezTo>
                    <a:cubicBezTo>
                      <a:pt x="225" y="493"/>
                      <a:pt x="208" y="493"/>
                      <a:pt x="190" y="493"/>
                    </a:cubicBezTo>
                    <a:cubicBezTo>
                      <a:pt x="190" y="475"/>
                      <a:pt x="190" y="458"/>
                      <a:pt x="190" y="442"/>
                    </a:cubicBezTo>
                    <a:cubicBezTo>
                      <a:pt x="165" y="442"/>
                      <a:pt x="141" y="442"/>
                      <a:pt x="117" y="442"/>
                    </a:cubicBezTo>
                    <a:cubicBezTo>
                      <a:pt x="117" y="455"/>
                      <a:pt x="117" y="468"/>
                      <a:pt x="117" y="480"/>
                    </a:cubicBezTo>
                    <a:cubicBezTo>
                      <a:pt x="117" y="484"/>
                      <a:pt x="117" y="488"/>
                      <a:pt x="117" y="493"/>
                    </a:cubicBezTo>
                    <a:cubicBezTo>
                      <a:pt x="128" y="493"/>
                      <a:pt x="138" y="493"/>
                      <a:pt x="148" y="493"/>
                    </a:cubicBezTo>
                    <a:cubicBezTo>
                      <a:pt x="174" y="493"/>
                      <a:pt x="190" y="507"/>
                      <a:pt x="190" y="529"/>
                    </a:cubicBezTo>
                    <a:cubicBezTo>
                      <a:pt x="191" y="551"/>
                      <a:pt x="174" y="566"/>
                      <a:pt x="149" y="567"/>
                    </a:cubicBezTo>
                    <a:cubicBezTo>
                      <a:pt x="138" y="567"/>
                      <a:pt x="128" y="567"/>
                      <a:pt x="118" y="567"/>
                    </a:cubicBezTo>
                    <a:cubicBezTo>
                      <a:pt x="118" y="588"/>
                      <a:pt x="118" y="608"/>
                      <a:pt x="118" y="629"/>
                    </a:cubicBezTo>
                    <a:close/>
                    <a:moveTo>
                      <a:pt x="222" y="294"/>
                    </a:moveTo>
                    <a:cubicBezTo>
                      <a:pt x="222" y="259"/>
                      <a:pt x="194" y="231"/>
                      <a:pt x="159" y="231"/>
                    </a:cubicBezTo>
                    <a:cubicBezTo>
                      <a:pt x="125" y="230"/>
                      <a:pt x="96" y="258"/>
                      <a:pt x="96" y="293"/>
                    </a:cubicBezTo>
                    <a:cubicBezTo>
                      <a:pt x="96" y="328"/>
                      <a:pt x="124" y="356"/>
                      <a:pt x="158" y="356"/>
                    </a:cubicBezTo>
                    <a:cubicBezTo>
                      <a:pt x="193" y="357"/>
                      <a:pt x="222" y="328"/>
                      <a:pt x="222" y="294"/>
                    </a:cubicBezTo>
                    <a:close/>
                    <a:moveTo>
                      <a:pt x="630" y="232"/>
                    </a:moveTo>
                    <a:cubicBezTo>
                      <a:pt x="493" y="232"/>
                      <a:pt x="356" y="232"/>
                      <a:pt x="219" y="232"/>
                    </a:cubicBezTo>
                    <a:cubicBezTo>
                      <a:pt x="225" y="246"/>
                      <a:pt x="233" y="252"/>
                      <a:pt x="249" y="252"/>
                    </a:cubicBezTo>
                    <a:cubicBezTo>
                      <a:pt x="370" y="251"/>
                      <a:pt x="491" y="251"/>
                      <a:pt x="612" y="251"/>
                    </a:cubicBezTo>
                    <a:cubicBezTo>
                      <a:pt x="618" y="251"/>
                      <a:pt x="624" y="251"/>
                      <a:pt x="630" y="251"/>
                    </a:cubicBezTo>
                    <a:cubicBezTo>
                      <a:pt x="630" y="244"/>
                      <a:pt x="630" y="238"/>
                      <a:pt x="630" y="232"/>
                    </a:cubicBezTo>
                    <a:close/>
                    <a:moveTo>
                      <a:pt x="95" y="629"/>
                    </a:moveTo>
                    <a:cubicBezTo>
                      <a:pt x="95" y="608"/>
                      <a:pt x="95" y="588"/>
                      <a:pt x="95" y="567"/>
                    </a:cubicBezTo>
                    <a:cubicBezTo>
                      <a:pt x="81" y="567"/>
                      <a:pt x="68" y="567"/>
                      <a:pt x="55" y="567"/>
                    </a:cubicBezTo>
                    <a:cubicBezTo>
                      <a:pt x="55" y="588"/>
                      <a:pt x="55" y="608"/>
                      <a:pt x="55" y="629"/>
                    </a:cubicBezTo>
                    <a:cubicBezTo>
                      <a:pt x="69" y="629"/>
                      <a:pt x="81" y="629"/>
                      <a:pt x="95" y="629"/>
                    </a:cubicBezTo>
                    <a:close/>
                    <a:moveTo>
                      <a:pt x="99" y="232"/>
                    </a:moveTo>
                    <a:cubicBezTo>
                      <a:pt x="74" y="232"/>
                      <a:pt x="49" y="232"/>
                      <a:pt x="24" y="232"/>
                    </a:cubicBezTo>
                    <a:cubicBezTo>
                      <a:pt x="24" y="239"/>
                      <a:pt x="24" y="245"/>
                      <a:pt x="24" y="250"/>
                    </a:cubicBezTo>
                    <a:cubicBezTo>
                      <a:pt x="81" y="256"/>
                      <a:pt x="86" y="255"/>
                      <a:pt x="99" y="232"/>
                    </a:cubicBezTo>
                    <a:close/>
                    <a:moveTo>
                      <a:pt x="150" y="21"/>
                    </a:moveTo>
                    <a:cubicBezTo>
                      <a:pt x="150" y="28"/>
                      <a:pt x="150" y="34"/>
                      <a:pt x="150" y="40"/>
                    </a:cubicBezTo>
                    <a:cubicBezTo>
                      <a:pt x="170" y="40"/>
                      <a:pt x="190" y="40"/>
                      <a:pt x="210" y="40"/>
                    </a:cubicBezTo>
                    <a:cubicBezTo>
                      <a:pt x="210" y="33"/>
                      <a:pt x="210" y="28"/>
                      <a:pt x="210" y="21"/>
                    </a:cubicBezTo>
                    <a:cubicBezTo>
                      <a:pt x="190" y="21"/>
                      <a:pt x="171" y="21"/>
                      <a:pt x="150" y="21"/>
                    </a:cubicBezTo>
                    <a:close/>
                    <a:moveTo>
                      <a:pt x="443" y="41"/>
                    </a:moveTo>
                    <a:cubicBezTo>
                      <a:pt x="460" y="41"/>
                      <a:pt x="474" y="42"/>
                      <a:pt x="489" y="41"/>
                    </a:cubicBezTo>
                    <a:cubicBezTo>
                      <a:pt x="507" y="41"/>
                      <a:pt x="508" y="40"/>
                      <a:pt x="503" y="22"/>
                    </a:cubicBezTo>
                    <a:cubicBezTo>
                      <a:pt x="483" y="22"/>
                      <a:pt x="463" y="22"/>
                      <a:pt x="443" y="22"/>
                    </a:cubicBezTo>
                    <a:cubicBezTo>
                      <a:pt x="443" y="28"/>
                      <a:pt x="443" y="34"/>
                      <a:pt x="443" y="41"/>
                    </a:cubicBezTo>
                    <a:close/>
                    <a:moveTo>
                      <a:pt x="150" y="189"/>
                    </a:moveTo>
                    <a:cubicBezTo>
                      <a:pt x="150" y="196"/>
                      <a:pt x="150" y="202"/>
                      <a:pt x="150" y="208"/>
                    </a:cubicBezTo>
                    <a:cubicBezTo>
                      <a:pt x="170" y="208"/>
                      <a:pt x="190" y="208"/>
                      <a:pt x="210" y="208"/>
                    </a:cubicBezTo>
                    <a:cubicBezTo>
                      <a:pt x="210" y="201"/>
                      <a:pt x="210" y="196"/>
                      <a:pt x="210" y="189"/>
                    </a:cubicBezTo>
                    <a:cubicBezTo>
                      <a:pt x="190" y="189"/>
                      <a:pt x="171" y="189"/>
                      <a:pt x="150" y="189"/>
                    </a:cubicBezTo>
                    <a:close/>
                    <a:moveTo>
                      <a:pt x="504" y="190"/>
                    </a:moveTo>
                    <a:cubicBezTo>
                      <a:pt x="483" y="190"/>
                      <a:pt x="464" y="190"/>
                      <a:pt x="444" y="190"/>
                    </a:cubicBezTo>
                    <a:cubicBezTo>
                      <a:pt x="444" y="197"/>
                      <a:pt x="444" y="203"/>
                      <a:pt x="444" y="208"/>
                    </a:cubicBezTo>
                    <a:cubicBezTo>
                      <a:pt x="465" y="208"/>
                      <a:pt x="484" y="208"/>
                      <a:pt x="504" y="208"/>
                    </a:cubicBezTo>
                    <a:cubicBezTo>
                      <a:pt x="504" y="202"/>
                      <a:pt x="504" y="197"/>
                      <a:pt x="504" y="1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3" name="Freeform 87">
                <a:extLst>
                  <a:ext uri="{FF2B5EF4-FFF2-40B4-BE49-F238E27FC236}">
                    <a16:creationId xmlns:a16="http://schemas.microsoft.com/office/drawing/2014/main" id="{5D927E4C-3D30-9404-1459-B556BC5BAA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5" y="3904"/>
                <a:ext cx="189" cy="151"/>
              </a:xfrm>
              <a:custGeom>
                <a:avLst/>
                <a:gdLst>
                  <a:gd name="T0" fmla="*/ 0 w 313"/>
                  <a:gd name="T1" fmla="*/ 249 h 249"/>
                  <a:gd name="T2" fmla="*/ 0 w 313"/>
                  <a:gd name="T3" fmla="*/ 0 h 249"/>
                  <a:gd name="T4" fmla="*/ 313 w 313"/>
                  <a:gd name="T5" fmla="*/ 0 h 249"/>
                  <a:gd name="T6" fmla="*/ 313 w 313"/>
                  <a:gd name="T7" fmla="*/ 249 h 249"/>
                  <a:gd name="T8" fmla="*/ 0 w 313"/>
                  <a:gd name="T9" fmla="*/ 249 h 249"/>
                  <a:gd name="T10" fmla="*/ 209 w 313"/>
                  <a:gd name="T11" fmla="*/ 20 h 249"/>
                  <a:gd name="T12" fmla="*/ 209 w 313"/>
                  <a:gd name="T13" fmla="*/ 60 h 249"/>
                  <a:gd name="T14" fmla="*/ 104 w 313"/>
                  <a:gd name="T15" fmla="*/ 60 h 249"/>
                  <a:gd name="T16" fmla="*/ 104 w 313"/>
                  <a:gd name="T17" fmla="*/ 21 h 249"/>
                  <a:gd name="T18" fmla="*/ 22 w 313"/>
                  <a:gd name="T19" fmla="*/ 21 h 249"/>
                  <a:gd name="T20" fmla="*/ 22 w 313"/>
                  <a:gd name="T21" fmla="*/ 228 h 249"/>
                  <a:gd name="T22" fmla="*/ 292 w 313"/>
                  <a:gd name="T23" fmla="*/ 228 h 249"/>
                  <a:gd name="T24" fmla="*/ 292 w 313"/>
                  <a:gd name="T25" fmla="*/ 20 h 249"/>
                  <a:gd name="T26" fmla="*/ 209 w 313"/>
                  <a:gd name="T27" fmla="*/ 20 h 249"/>
                  <a:gd name="T28" fmla="*/ 188 w 313"/>
                  <a:gd name="T29" fmla="*/ 21 h 249"/>
                  <a:gd name="T30" fmla="*/ 127 w 313"/>
                  <a:gd name="T31" fmla="*/ 21 h 249"/>
                  <a:gd name="T32" fmla="*/ 127 w 313"/>
                  <a:gd name="T33" fmla="*/ 39 h 249"/>
                  <a:gd name="T34" fmla="*/ 188 w 313"/>
                  <a:gd name="T35" fmla="*/ 39 h 249"/>
                  <a:gd name="T36" fmla="*/ 188 w 313"/>
                  <a:gd name="T37" fmla="*/ 2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249">
                    <a:moveTo>
                      <a:pt x="0" y="249"/>
                    </a:moveTo>
                    <a:cubicBezTo>
                      <a:pt x="0" y="166"/>
                      <a:pt x="0" y="83"/>
                      <a:pt x="0" y="0"/>
                    </a:cubicBezTo>
                    <a:cubicBezTo>
                      <a:pt x="104" y="0"/>
                      <a:pt x="208" y="0"/>
                      <a:pt x="313" y="0"/>
                    </a:cubicBezTo>
                    <a:cubicBezTo>
                      <a:pt x="313" y="83"/>
                      <a:pt x="313" y="165"/>
                      <a:pt x="313" y="249"/>
                    </a:cubicBezTo>
                    <a:cubicBezTo>
                      <a:pt x="210" y="249"/>
                      <a:pt x="106" y="249"/>
                      <a:pt x="0" y="249"/>
                    </a:cubicBezTo>
                    <a:close/>
                    <a:moveTo>
                      <a:pt x="209" y="20"/>
                    </a:moveTo>
                    <a:cubicBezTo>
                      <a:pt x="209" y="35"/>
                      <a:pt x="209" y="48"/>
                      <a:pt x="209" y="60"/>
                    </a:cubicBezTo>
                    <a:cubicBezTo>
                      <a:pt x="173" y="60"/>
                      <a:pt x="140" y="60"/>
                      <a:pt x="104" y="60"/>
                    </a:cubicBezTo>
                    <a:cubicBezTo>
                      <a:pt x="104" y="47"/>
                      <a:pt x="104" y="34"/>
                      <a:pt x="104" y="21"/>
                    </a:cubicBezTo>
                    <a:cubicBezTo>
                      <a:pt x="76" y="21"/>
                      <a:pt x="49" y="21"/>
                      <a:pt x="22" y="21"/>
                    </a:cubicBezTo>
                    <a:cubicBezTo>
                      <a:pt x="22" y="90"/>
                      <a:pt x="22" y="159"/>
                      <a:pt x="22" y="228"/>
                    </a:cubicBezTo>
                    <a:cubicBezTo>
                      <a:pt x="112" y="228"/>
                      <a:pt x="202" y="228"/>
                      <a:pt x="292" y="228"/>
                    </a:cubicBezTo>
                    <a:cubicBezTo>
                      <a:pt x="292" y="159"/>
                      <a:pt x="292" y="90"/>
                      <a:pt x="292" y="20"/>
                    </a:cubicBezTo>
                    <a:cubicBezTo>
                      <a:pt x="264" y="20"/>
                      <a:pt x="238" y="20"/>
                      <a:pt x="209" y="20"/>
                    </a:cubicBezTo>
                    <a:close/>
                    <a:moveTo>
                      <a:pt x="188" y="21"/>
                    </a:moveTo>
                    <a:cubicBezTo>
                      <a:pt x="166" y="21"/>
                      <a:pt x="146" y="21"/>
                      <a:pt x="127" y="21"/>
                    </a:cubicBezTo>
                    <a:cubicBezTo>
                      <a:pt x="127" y="28"/>
                      <a:pt x="127" y="34"/>
                      <a:pt x="127" y="39"/>
                    </a:cubicBezTo>
                    <a:cubicBezTo>
                      <a:pt x="148" y="39"/>
                      <a:pt x="167" y="39"/>
                      <a:pt x="188" y="39"/>
                    </a:cubicBezTo>
                    <a:cubicBezTo>
                      <a:pt x="188" y="33"/>
                      <a:pt x="188" y="28"/>
                      <a:pt x="188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4" name="Freeform 88">
                <a:extLst>
                  <a:ext uri="{FF2B5EF4-FFF2-40B4-BE49-F238E27FC236}">
                    <a16:creationId xmlns:a16="http://schemas.microsoft.com/office/drawing/2014/main" id="{3C7FD4D7-D963-6B7D-5C7D-0D0ADE9D2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3993"/>
                <a:ext cx="62" cy="12"/>
              </a:xfrm>
              <a:custGeom>
                <a:avLst/>
                <a:gdLst>
                  <a:gd name="T0" fmla="*/ 103 w 103"/>
                  <a:gd name="T1" fmla="*/ 0 h 20"/>
                  <a:gd name="T2" fmla="*/ 103 w 103"/>
                  <a:gd name="T3" fmla="*/ 20 h 20"/>
                  <a:gd name="T4" fmla="*/ 0 w 103"/>
                  <a:gd name="T5" fmla="*/ 20 h 20"/>
                  <a:gd name="T6" fmla="*/ 0 w 103"/>
                  <a:gd name="T7" fmla="*/ 0 h 20"/>
                  <a:gd name="T8" fmla="*/ 103 w 103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20">
                    <a:moveTo>
                      <a:pt x="103" y="0"/>
                    </a:moveTo>
                    <a:cubicBezTo>
                      <a:pt x="103" y="8"/>
                      <a:pt x="103" y="13"/>
                      <a:pt x="103" y="20"/>
                    </a:cubicBezTo>
                    <a:cubicBezTo>
                      <a:pt x="69" y="20"/>
                      <a:pt x="35" y="20"/>
                      <a:pt x="0" y="20"/>
                    </a:cubicBezTo>
                    <a:cubicBezTo>
                      <a:pt x="0" y="13"/>
                      <a:pt x="0" y="7"/>
                      <a:pt x="0" y="0"/>
                    </a:cubicBezTo>
                    <a:cubicBezTo>
                      <a:pt x="35" y="0"/>
                      <a:pt x="69" y="0"/>
                      <a:pt x="10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5" name="Freeform 89">
                <a:extLst>
                  <a:ext uri="{FF2B5EF4-FFF2-40B4-BE49-F238E27FC236}">
                    <a16:creationId xmlns:a16="http://schemas.microsoft.com/office/drawing/2014/main" id="{569C40D1-10D6-D1E0-CF31-C2E6A863D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4018"/>
                <a:ext cx="11" cy="12"/>
              </a:xfrm>
              <a:custGeom>
                <a:avLst/>
                <a:gdLst>
                  <a:gd name="T0" fmla="*/ 18 w 18"/>
                  <a:gd name="T1" fmla="*/ 20 h 20"/>
                  <a:gd name="T2" fmla="*/ 0 w 18"/>
                  <a:gd name="T3" fmla="*/ 20 h 20"/>
                  <a:gd name="T4" fmla="*/ 0 w 18"/>
                  <a:gd name="T5" fmla="*/ 0 h 20"/>
                  <a:gd name="T6" fmla="*/ 18 w 18"/>
                  <a:gd name="T7" fmla="*/ 0 h 20"/>
                  <a:gd name="T8" fmla="*/ 18 w 18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20"/>
                    </a:moveTo>
                    <a:cubicBezTo>
                      <a:pt x="12" y="20"/>
                      <a:pt x="6" y="20"/>
                      <a:pt x="0" y="20"/>
                    </a:cubicBezTo>
                    <a:cubicBezTo>
                      <a:pt x="0" y="13"/>
                      <a:pt x="0" y="7"/>
                      <a:pt x="0" y="0"/>
                    </a:cubicBezTo>
                    <a:cubicBezTo>
                      <a:pt x="6" y="0"/>
                      <a:pt x="12" y="0"/>
                      <a:pt x="18" y="0"/>
                    </a:cubicBezTo>
                    <a:cubicBezTo>
                      <a:pt x="18" y="7"/>
                      <a:pt x="18" y="13"/>
                      <a:pt x="18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6" name="Freeform 90">
                <a:extLst>
                  <a:ext uri="{FF2B5EF4-FFF2-40B4-BE49-F238E27FC236}">
                    <a16:creationId xmlns:a16="http://schemas.microsoft.com/office/drawing/2014/main" id="{D5F4D483-4695-B595-40B6-C04DD5F13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" y="4019"/>
                <a:ext cx="12" cy="10"/>
              </a:xfrm>
              <a:custGeom>
                <a:avLst/>
                <a:gdLst>
                  <a:gd name="T0" fmla="*/ 0 w 20"/>
                  <a:gd name="T1" fmla="*/ 18 h 18"/>
                  <a:gd name="T2" fmla="*/ 0 w 20"/>
                  <a:gd name="T3" fmla="*/ 0 h 18"/>
                  <a:gd name="T4" fmla="*/ 20 w 20"/>
                  <a:gd name="T5" fmla="*/ 0 h 18"/>
                  <a:gd name="T6" fmla="*/ 20 w 20"/>
                  <a:gd name="T7" fmla="*/ 18 h 18"/>
                  <a:gd name="T8" fmla="*/ 0 w 20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0" y="18"/>
                    </a:moveTo>
                    <a:cubicBezTo>
                      <a:pt x="0" y="12"/>
                      <a:pt x="0" y="6"/>
                      <a:pt x="0" y="0"/>
                    </a:cubicBezTo>
                    <a:cubicBezTo>
                      <a:pt x="6" y="0"/>
                      <a:pt x="12" y="0"/>
                      <a:pt x="20" y="0"/>
                    </a:cubicBezTo>
                    <a:cubicBezTo>
                      <a:pt x="20" y="6"/>
                      <a:pt x="20" y="11"/>
                      <a:pt x="20" y="18"/>
                    </a:cubicBezTo>
                    <a:cubicBezTo>
                      <a:pt x="13" y="18"/>
                      <a:pt x="7" y="18"/>
                      <a:pt x="0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7" name="Freeform 91">
                <a:extLst>
                  <a:ext uri="{FF2B5EF4-FFF2-40B4-BE49-F238E27FC236}">
                    <a16:creationId xmlns:a16="http://schemas.microsoft.com/office/drawing/2014/main" id="{04BBAB4C-97A0-9FB6-26FD-4CF34D92A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4018"/>
                <a:ext cx="12" cy="12"/>
              </a:xfrm>
              <a:custGeom>
                <a:avLst/>
                <a:gdLst>
                  <a:gd name="T0" fmla="*/ 0 w 19"/>
                  <a:gd name="T1" fmla="*/ 20 h 20"/>
                  <a:gd name="T2" fmla="*/ 0 w 19"/>
                  <a:gd name="T3" fmla="*/ 0 h 20"/>
                  <a:gd name="T4" fmla="*/ 19 w 19"/>
                  <a:gd name="T5" fmla="*/ 0 h 20"/>
                  <a:gd name="T6" fmla="*/ 19 w 19"/>
                  <a:gd name="T7" fmla="*/ 20 h 20"/>
                  <a:gd name="T8" fmla="*/ 0 w 19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0" y="20"/>
                    </a:moveTo>
                    <a:cubicBezTo>
                      <a:pt x="0" y="13"/>
                      <a:pt x="0" y="7"/>
                      <a:pt x="0" y="0"/>
                    </a:cubicBezTo>
                    <a:cubicBezTo>
                      <a:pt x="7" y="0"/>
                      <a:pt x="13" y="0"/>
                      <a:pt x="19" y="0"/>
                    </a:cubicBezTo>
                    <a:cubicBezTo>
                      <a:pt x="19" y="7"/>
                      <a:pt x="19" y="13"/>
                      <a:pt x="19" y="20"/>
                    </a:cubicBezTo>
                    <a:cubicBezTo>
                      <a:pt x="13" y="20"/>
                      <a:pt x="7" y="20"/>
                      <a:pt x="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357C660C-60F4-5100-25CA-80ACD88FA46C}"/>
              </a:ext>
            </a:extLst>
          </p:cNvPr>
          <p:cNvGrpSpPr/>
          <p:nvPr/>
        </p:nvGrpSpPr>
        <p:grpSpPr>
          <a:xfrm>
            <a:off x="8033235" y="2720535"/>
            <a:ext cx="3191860" cy="886117"/>
            <a:chOff x="7995887" y="1308275"/>
            <a:chExt cx="3577013" cy="1196790"/>
          </a:xfrm>
        </p:grpSpPr>
        <p:sp>
          <p:nvSpPr>
            <p:cNvPr id="179" name="Rectangle 17">
              <a:extLst>
                <a:ext uri="{FF2B5EF4-FFF2-40B4-BE49-F238E27FC236}">
                  <a16:creationId xmlns:a16="http://schemas.microsoft.com/office/drawing/2014/main" id="{957FD462-0A40-7BBC-9B3C-FB8DE5F80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8567" y="2132278"/>
              <a:ext cx="2310500" cy="372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72496" tIns="36248" rIns="72496" bIns="36248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2C6CA6"/>
                </a:buClr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5EAE9CC1-764A-F3F6-28A9-3CCEF4AB4D1F}"/>
                </a:ext>
              </a:extLst>
            </p:cNvPr>
            <p:cNvSpPr/>
            <p:nvPr/>
          </p:nvSpPr>
          <p:spPr>
            <a:xfrm>
              <a:off x="10840626" y="1308275"/>
              <a:ext cx="732274" cy="7322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2349C7FA-E571-0CC2-A177-B7DE92835009}"/>
                </a:ext>
              </a:extLst>
            </p:cNvPr>
            <p:cNvSpPr/>
            <p:nvPr/>
          </p:nvSpPr>
          <p:spPr>
            <a:xfrm>
              <a:off x="8896238" y="1308275"/>
              <a:ext cx="1796363" cy="4988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dirty="0"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r>
                <a:rPr lang="zh-CN" altLang="en-US" b="1" dirty="0"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、开门红战报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D78FA"/>
                    </a:gs>
                    <a:gs pos="100000">
                      <a:srgbClr val="1D78FA">
                        <a:lumMod val="75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A7A58A75-A6FB-D417-2780-32A236ADEC43}"/>
                </a:ext>
              </a:extLst>
            </p:cNvPr>
            <p:cNvSpPr/>
            <p:nvPr/>
          </p:nvSpPr>
          <p:spPr>
            <a:xfrm>
              <a:off x="7995887" y="1715586"/>
              <a:ext cx="2696714" cy="697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展示支行各考核指标完成进度，了解本支行的旺季任务完成进度</a:t>
              </a:r>
            </a:p>
          </p:txBody>
        </p:sp>
        <p:grpSp>
          <p:nvGrpSpPr>
            <p:cNvPr id="183" name="Group 29">
              <a:extLst>
                <a:ext uri="{FF2B5EF4-FFF2-40B4-BE49-F238E27FC236}">
                  <a16:creationId xmlns:a16="http://schemas.microsoft.com/office/drawing/2014/main" id="{4B26E790-C95A-D1E4-C9DD-9544410972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89913" y="1459807"/>
              <a:ext cx="433702" cy="429210"/>
              <a:chOff x="7014" y="921"/>
              <a:chExt cx="290" cy="287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p:grpSpPr>
          <p:sp>
            <p:nvSpPr>
              <p:cNvPr id="184" name="Freeform 30">
                <a:extLst>
                  <a:ext uri="{FF2B5EF4-FFF2-40B4-BE49-F238E27FC236}">
                    <a16:creationId xmlns:a16="http://schemas.microsoft.com/office/drawing/2014/main" id="{11DB3856-EBCF-E2A8-6CD7-8D7ECA838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14" y="1009"/>
                <a:ext cx="127" cy="199"/>
              </a:xfrm>
              <a:custGeom>
                <a:avLst/>
                <a:gdLst>
                  <a:gd name="T0" fmla="*/ 100 w 280"/>
                  <a:gd name="T1" fmla="*/ 335 h 442"/>
                  <a:gd name="T2" fmla="*/ 82 w 280"/>
                  <a:gd name="T3" fmla="*/ 317 h 442"/>
                  <a:gd name="T4" fmla="*/ 36 w 280"/>
                  <a:gd name="T5" fmla="*/ 240 h 442"/>
                  <a:gd name="T6" fmla="*/ 4 w 280"/>
                  <a:gd name="T7" fmla="*/ 53 h 442"/>
                  <a:gd name="T8" fmla="*/ 37 w 280"/>
                  <a:gd name="T9" fmla="*/ 5 h 442"/>
                  <a:gd name="T10" fmla="*/ 86 w 280"/>
                  <a:gd name="T11" fmla="*/ 36 h 442"/>
                  <a:gd name="T12" fmla="*/ 97 w 280"/>
                  <a:gd name="T13" fmla="*/ 97 h 442"/>
                  <a:gd name="T14" fmla="*/ 109 w 280"/>
                  <a:gd name="T15" fmla="*/ 109 h 442"/>
                  <a:gd name="T16" fmla="*/ 136 w 280"/>
                  <a:gd name="T17" fmla="*/ 126 h 442"/>
                  <a:gd name="T18" fmla="*/ 221 w 280"/>
                  <a:gd name="T19" fmla="*/ 228 h 442"/>
                  <a:gd name="T20" fmla="*/ 233 w 280"/>
                  <a:gd name="T21" fmla="*/ 264 h 442"/>
                  <a:gd name="T22" fmla="*/ 241 w 280"/>
                  <a:gd name="T23" fmla="*/ 310 h 442"/>
                  <a:gd name="T24" fmla="*/ 266 w 280"/>
                  <a:gd name="T25" fmla="*/ 331 h 442"/>
                  <a:gd name="T26" fmla="*/ 277 w 280"/>
                  <a:gd name="T27" fmla="*/ 393 h 442"/>
                  <a:gd name="T28" fmla="*/ 264 w 280"/>
                  <a:gd name="T29" fmla="*/ 413 h 442"/>
                  <a:gd name="T30" fmla="*/ 108 w 280"/>
                  <a:gd name="T31" fmla="*/ 440 h 442"/>
                  <a:gd name="T32" fmla="*/ 92 w 280"/>
                  <a:gd name="T33" fmla="*/ 428 h 442"/>
                  <a:gd name="T34" fmla="*/ 78 w 280"/>
                  <a:gd name="T35" fmla="*/ 353 h 442"/>
                  <a:gd name="T36" fmla="*/ 100 w 280"/>
                  <a:gd name="T37" fmla="*/ 335 h 442"/>
                  <a:gd name="T38" fmla="*/ 146 w 280"/>
                  <a:gd name="T39" fmla="*/ 268 h 442"/>
                  <a:gd name="T40" fmla="*/ 66 w 280"/>
                  <a:gd name="T41" fmla="*/ 172 h 442"/>
                  <a:gd name="T42" fmla="*/ 71 w 280"/>
                  <a:gd name="T43" fmla="*/ 120 h 442"/>
                  <a:gd name="T44" fmla="*/ 77 w 280"/>
                  <a:gd name="T45" fmla="*/ 103 h 442"/>
                  <a:gd name="T46" fmla="*/ 67 w 280"/>
                  <a:gd name="T47" fmla="*/ 47 h 442"/>
                  <a:gd name="T48" fmla="*/ 42 w 280"/>
                  <a:gd name="T49" fmla="*/ 26 h 442"/>
                  <a:gd name="T50" fmla="*/ 26 w 280"/>
                  <a:gd name="T51" fmla="*/ 55 h 442"/>
                  <a:gd name="T52" fmla="*/ 60 w 280"/>
                  <a:gd name="T53" fmla="*/ 254 h 442"/>
                  <a:gd name="T54" fmla="*/ 80 w 280"/>
                  <a:gd name="T55" fmla="*/ 288 h 442"/>
                  <a:gd name="T56" fmla="*/ 118 w 280"/>
                  <a:gd name="T57" fmla="*/ 332 h 442"/>
                  <a:gd name="T58" fmla="*/ 220 w 280"/>
                  <a:gd name="T59" fmla="*/ 314 h 442"/>
                  <a:gd name="T60" fmla="*/ 212 w 280"/>
                  <a:gd name="T61" fmla="*/ 264 h 442"/>
                  <a:gd name="T62" fmla="*/ 196 w 280"/>
                  <a:gd name="T63" fmla="*/ 230 h 442"/>
                  <a:gd name="T64" fmla="*/ 122 w 280"/>
                  <a:gd name="T65" fmla="*/ 142 h 442"/>
                  <a:gd name="T66" fmla="*/ 87 w 280"/>
                  <a:gd name="T67" fmla="*/ 134 h 442"/>
                  <a:gd name="T68" fmla="*/ 90 w 280"/>
                  <a:gd name="T69" fmla="*/ 169 h 442"/>
                  <a:gd name="T70" fmla="*/ 162 w 280"/>
                  <a:gd name="T71" fmla="*/ 255 h 442"/>
                  <a:gd name="T72" fmla="*/ 146 w 280"/>
                  <a:gd name="T73" fmla="*/ 268 h 442"/>
                  <a:gd name="T74" fmla="*/ 111 w 280"/>
                  <a:gd name="T75" fmla="*/ 418 h 442"/>
                  <a:gd name="T76" fmla="*/ 256 w 280"/>
                  <a:gd name="T77" fmla="*/ 393 h 442"/>
                  <a:gd name="T78" fmla="*/ 245 w 280"/>
                  <a:gd name="T79" fmla="*/ 331 h 442"/>
                  <a:gd name="T80" fmla="*/ 100 w 280"/>
                  <a:gd name="T81" fmla="*/ 356 h 442"/>
                  <a:gd name="T82" fmla="*/ 111 w 280"/>
                  <a:gd name="T83" fmla="*/ 418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0" h="442">
                    <a:moveTo>
                      <a:pt x="100" y="335"/>
                    </a:moveTo>
                    <a:cubicBezTo>
                      <a:pt x="92" y="327"/>
                      <a:pt x="87" y="321"/>
                      <a:pt x="82" y="317"/>
                    </a:cubicBezTo>
                    <a:cubicBezTo>
                      <a:pt x="54" y="299"/>
                      <a:pt x="40" y="274"/>
                      <a:pt x="36" y="240"/>
                    </a:cubicBezTo>
                    <a:cubicBezTo>
                      <a:pt x="28" y="177"/>
                      <a:pt x="15" y="115"/>
                      <a:pt x="4" y="53"/>
                    </a:cubicBezTo>
                    <a:cubicBezTo>
                      <a:pt x="0" y="30"/>
                      <a:pt x="15" y="9"/>
                      <a:pt x="37" y="5"/>
                    </a:cubicBezTo>
                    <a:cubicBezTo>
                      <a:pt x="59" y="0"/>
                      <a:pt x="81" y="14"/>
                      <a:pt x="86" y="36"/>
                    </a:cubicBezTo>
                    <a:cubicBezTo>
                      <a:pt x="90" y="56"/>
                      <a:pt x="94" y="76"/>
                      <a:pt x="97" y="97"/>
                    </a:cubicBezTo>
                    <a:cubicBezTo>
                      <a:pt x="98" y="104"/>
                      <a:pt x="101" y="107"/>
                      <a:pt x="109" y="109"/>
                    </a:cubicBezTo>
                    <a:cubicBezTo>
                      <a:pt x="118" y="112"/>
                      <a:pt x="129" y="118"/>
                      <a:pt x="136" y="126"/>
                    </a:cubicBezTo>
                    <a:cubicBezTo>
                      <a:pt x="165" y="159"/>
                      <a:pt x="194" y="193"/>
                      <a:pt x="221" y="228"/>
                    </a:cubicBezTo>
                    <a:cubicBezTo>
                      <a:pt x="228" y="238"/>
                      <a:pt x="230" y="252"/>
                      <a:pt x="233" y="264"/>
                    </a:cubicBezTo>
                    <a:cubicBezTo>
                      <a:pt x="237" y="279"/>
                      <a:pt x="238" y="294"/>
                      <a:pt x="241" y="310"/>
                    </a:cubicBezTo>
                    <a:cubicBezTo>
                      <a:pt x="262" y="303"/>
                      <a:pt x="264" y="316"/>
                      <a:pt x="266" y="331"/>
                    </a:cubicBezTo>
                    <a:cubicBezTo>
                      <a:pt x="270" y="351"/>
                      <a:pt x="273" y="372"/>
                      <a:pt x="277" y="393"/>
                    </a:cubicBezTo>
                    <a:cubicBezTo>
                      <a:pt x="280" y="404"/>
                      <a:pt x="277" y="411"/>
                      <a:pt x="264" y="413"/>
                    </a:cubicBezTo>
                    <a:cubicBezTo>
                      <a:pt x="212" y="422"/>
                      <a:pt x="160" y="431"/>
                      <a:pt x="108" y="440"/>
                    </a:cubicBezTo>
                    <a:cubicBezTo>
                      <a:pt x="98" y="442"/>
                      <a:pt x="93" y="438"/>
                      <a:pt x="92" y="428"/>
                    </a:cubicBezTo>
                    <a:cubicBezTo>
                      <a:pt x="87" y="403"/>
                      <a:pt x="83" y="378"/>
                      <a:pt x="78" y="353"/>
                    </a:cubicBezTo>
                    <a:cubicBezTo>
                      <a:pt x="76" y="340"/>
                      <a:pt x="85" y="337"/>
                      <a:pt x="100" y="335"/>
                    </a:cubicBezTo>
                    <a:close/>
                    <a:moveTo>
                      <a:pt x="146" y="268"/>
                    </a:moveTo>
                    <a:cubicBezTo>
                      <a:pt x="119" y="236"/>
                      <a:pt x="92" y="204"/>
                      <a:pt x="66" y="172"/>
                    </a:cubicBezTo>
                    <a:cubicBezTo>
                      <a:pt x="54" y="156"/>
                      <a:pt x="58" y="136"/>
                      <a:pt x="71" y="120"/>
                    </a:cubicBezTo>
                    <a:cubicBezTo>
                      <a:pt x="75" y="115"/>
                      <a:pt x="77" y="108"/>
                      <a:pt x="77" y="103"/>
                    </a:cubicBezTo>
                    <a:cubicBezTo>
                      <a:pt x="74" y="84"/>
                      <a:pt x="70" y="66"/>
                      <a:pt x="67" y="47"/>
                    </a:cubicBezTo>
                    <a:cubicBezTo>
                      <a:pt x="64" y="31"/>
                      <a:pt x="54" y="23"/>
                      <a:pt x="42" y="26"/>
                    </a:cubicBezTo>
                    <a:cubicBezTo>
                      <a:pt x="29" y="28"/>
                      <a:pt x="23" y="39"/>
                      <a:pt x="26" y="55"/>
                    </a:cubicBezTo>
                    <a:cubicBezTo>
                      <a:pt x="37" y="121"/>
                      <a:pt x="50" y="187"/>
                      <a:pt x="60" y="254"/>
                    </a:cubicBezTo>
                    <a:cubicBezTo>
                      <a:pt x="63" y="269"/>
                      <a:pt x="70" y="279"/>
                      <a:pt x="80" y="288"/>
                    </a:cubicBezTo>
                    <a:cubicBezTo>
                      <a:pt x="94" y="301"/>
                      <a:pt x="114" y="309"/>
                      <a:pt x="118" y="332"/>
                    </a:cubicBezTo>
                    <a:cubicBezTo>
                      <a:pt x="153" y="326"/>
                      <a:pt x="186" y="320"/>
                      <a:pt x="220" y="314"/>
                    </a:cubicBezTo>
                    <a:cubicBezTo>
                      <a:pt x="217" y="296"/>
                      <a:pt x="214" y="280"/>
                      <a:pt x="212" y="264"/>
                    </a:cubicBezTo>
                    <a:cubicBezTo>
                      <a:pt x="210" y="251"/>
                      <a:pt x="205" y="240"/>
                      <a:pt x="196" y="230"/>
                    </a:cubicBezTo>
                    <a:cubicBezTo>
                      <a:pt x="171" y="201"/>
                      <a:pt x="147" y="171"/>
                      <a:pt x="122" y="142"/>
                    </a:cubicBezTo>
                    <a:cubicBezTo>
                      <a:pt x="110" y="128"/>
                      <a:pt x="98" y="125"/>
                      <a:pt x="87" y="134"/>
                    </a:cubicBezTo>
                    <a:cubicBezTo>
                      <a:pt x="77" y="142"/>
                      <a:pt x="78" y="155"/>
                      <a:pt x="90" y="169"/>
                    </a:cubicBezTo>
                    <a:cubicBezTo>
                      <a:pt x="114" y="197"/>
                      <a:pt x="138" y="226"/>
                      <a:pt x="162" y="255"/>
                    </a:cubicBezTo>
                    <a:cubicBezTo>
                      <a:pt x="156" y="259"/>
                      <a:pt x="152" y="263"/>
                      <a:pt x="146" y="268"/>
                    </a:cubicBezTo>
                    <a:close/>
                    <a:moveTo>
                      <a:pt x="111" y="418"/>
                    </a:moveTo>
                    <a:cubicBezTo>
                      <a:pt x="160" y="410"/>
                      <a:pt x="207" y="401"/>
                      <a:pt x="256" y="393"/>
                    </a:cubicBezTo>
                    <a:cubicBezTo>
                      <a:pt x="252" y="372"/>
                      <a:pt x="248" y="352"/>
                      <a:pt x="245" y="331"/>
                    </a:cubicBezTo>
                    <a:cubicBezTo>
                      <a:pt x="196" y="339"/>
                      <a:pt x="149" y="348"/>
                      <a:pt x="100" y="356"/>
                    </a:cubicBezTo>
                    <a:cubicBezTo>
                      <a:pt x="104" y="377"/>
                      <a:pt x="107" y="397"/>
                      <a:pt x="111" y="4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5" name="Freeform 31">
                <a:extLst>
                  <a:ext uri="{FF2B5EF4-FFF2-40B4-BE49-F238E27FC236}">
                    <a16:creationId xmlns:a16="http://schemas.microsoft.com/office/drawing/2014/main" id="{922E3E7C-9FC4-C171-96AD-4CC8250F4D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78" y="1009"/>
                <a:ext cx="126" cy="199"/>
              </a:xfrm>
              <a:custGeom>
                <a:avLst/>
                <a:gdLst>
                  <a:gd name="T0" fmla="*/ 39 w 280"/>
                  <a:gd name="T1" fmla="*/ 309 h 441"/>
                  <a:gd name="T2" fmla="*/ 50 w 280"/>
                  <a:gd name="T3" fmla="*/ 248 h 441"/>
                  <a:gd name="T4" fmla="*/ 58 w 280"/>
                  <a:gd name="T5" fmla="*/ 227 h 441"/>
                  <a:gd name="T6" fmla="*/ 144 w 280"/>
                  <a:gd name="T7" fmla="*/ 125 h 441"/>
                  <a:gd name="T8" fmla="*/ 174 w 280"/>
                  <a:gd name="T9" fmla="*/ 107 h 441"/>
                  <a:gd name="T10" fmla="*/ 183 w 280"/>
                  <a:gd name="T11" fmla="*/ 96 h 441"/>
                  <a:gd name="T12" fmla="*/ 193 w 280"/>
                  <a:gd name="T13" fmla="*/ 38 h 441"/>
                  <a:gd name="T14" fmla="*/ 239 w 280"/>
                  <a:gd name="T15" fmla="*/ 3 h 441"/>
                  <a:gd name="T16" fmla="*/ 276 w 280"/>
                  <a:gd name="T17" fmla="*/ 52 h 441"/>
                  <a:gd name="T18" fmla="*/ 244 w 280"/>
                  <a:gd name="T19" fmla="*/ 239 h 441"/>
                  <a:gd name="T20" fmla="*/ 199 w 280"/>
                  <a:gd name="T21" fmla="*/ 315 h 441"/>
                  <a:gd name="T22" fmla="*/ 180 w 280"/>
                  <a:gd name="T23" fmla="*/ 329 h 441"/>
                  <a:gd name="T24" fmla="*/ 199 w 280"/>
                  <a:gd name="T25" fmla="*/ 368 h 441"/>
                  <a:gd name="T26" fmla="*/ 188 w 280"/>
                  <a:gd name="T27" fmla="*/ 426 h 441"/>
                  <a:gd name="T28" fmla="*/ 170 w 280"/>
                  <a:gd name="T29" fmla="*/ 439 h 441"/>
                  <a:gd name="T30" fmla="*/ 21 w 280"/>
                  <a:gd name="T31" fmla="*/ 413 h 441"/>
                  <a:gd name="T32" fmla="*/ 4 w 280"/>
                  <a:gd name="T33" fmla="*/ 388 h 441"/>
                  <a:gd name="T34" fmla="*/ 14 w 280"/>
                  <a:gd name="T35" fmla="*/ 329 h 441"/>
                  <a:gd name="T36" fmla="*/ 39 w 280"/>
                  <a:gd name="T37" fmla="*/ 309 h 441"/>
                  <a:gd name="T38" fmla="*/ 118 w 280"/>
                  <a:gd name="T39" fmla="*/ 254 h 441"/>
                  <a:gd name="T40" fmla="*/ 191 w 280"/>
                  <a:gd name="T41" fmla="*/ 167 h 441"/>
                  <a:gd name="T42" fmla="*/ 192 w 280"/>
                  <a:gd name="T43" fmla="*/ 132 h 441"/>
                  <a:gd name="T44" fmla="*/ 159 w 280"/>
                  <a:gd name="T45" fmla="*/ 140 h 441"/>
                  <a:gd name="T46" fmla="*/ 79 w 280"/>
                  <a:gd name="T47" fmla="*/ 235 h 441"/>
                  <a:gd name="T48" fmla="*/ 71 w 280"/>
                  <a:gd name="T49" fmla="*/ 246 h 441"/>
                  <a:gd name="T50" fmla="*/ 60 w 280"/>
                  <a:gd name="T51" fmla="*/ 313 h 441"/>
                  <a:gd name="T52" fmla="*/ 158 w 280"/>
                  <a:gd name="T53" fmla="*/ 330 h 441"/>
                  <a:gd name="T54" fmla="*/ 178 w 280"/>
                  <a:gd name="T55" fmla="*/ 307 h 441"/>
                  <a:gd name="T56" fmla="*/ 209 w 280"/>
                  <a:gd name="T57" fmla="*/ 279 h 441"/>
                  <a:gd name="T58" fmla="*/ 217 w 280"/>
                  <a:gd name="T59" fmla="*/ 265 h 441"/>
                  <a:gd name="T60" fmla="*/ 254 w 280"/>
                  <a:gd name="T61" fmla="*/ 51 h 441"/>
                  <a:gd name="T62" fmla="*/ 237 w 280"/>
                  <a:gd name="T63" fmla="*/ 24 h 441"/>
                  <a:gd name="T64" fmla="*/ 214 w 280"/>
                  <a:gd name="T65" fmla="*/ 44 h 441"/>
                  <a:gd name="T66" fmla="*/ 204 w 280"/>
                  <a:gd name="T67" fmla="*/ 100 h 441"/>
                  <a:gd name="T68" fmla="*/ 210 w 280"/>
                  <a:gd name="T69" fmla="*/ 119 h 441"/>
                  <a:gd name="T70" fmla="*/ 214 w 280"/>
                  <a:gd name="T71" fmla="*/ 170 h 441"/>
                  <a:gd name="T72" fmla="*/ 134 w 280"/>
                  <a:gd name="T73" fmla="*/ 268 h 441"/>
                  <a:gd name="T74" fmla="*/ 118 w 280"/>
                  <a:gd name="T75" fmla="*/ 254 h 441"/>
                  <a:gd name="T76" fmla="*/ 178 w 280"/>
                  <a:gd name="T77" fmla="*/ 355 h 441"/>
                  <a:gd name="T78" fmla="*/ 35 w 280"/>
                  <a:gd name="T79" fmla="*/ 330 h 441"/>
                  <a:gd name="T80" fmla="*/ 24 w 280"/>
                  <a:gd name="T81" fmla="*/ 392 h 441"/>
                  <a:gd name="T82" fmla="*/ 169 w 280"/>
                  <a:gd name="T83" fmla="*/ 417 h 441"/>
                  <a:gd name="T84" fmla="*/ 178 w 280"/>
                  <a:gd name="T85" fmla="*/ 363 h 441"/>
                  <a:gd name="T86" fmla="*/ 178 w 280"/>
                  <a:gd name="T87" fmla="*/ 355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0" h="441">
                    <a:moveTo>
                      <a:pt x="39" y="309"/>
                    </a:moveTo>
                    <a:cubicBezTo>
                      <a:pt x="42" y="288"/>
                      <a:pt x="46" y="267"/>
                      <a:pt x="50" y="248"/>
                    </a:cubicBezTo>
                    <a:cubicBezTo>
                      <a:pt x="51" y="241"/>
                      <a:pt x="54" y="233"/>
                      <a:pt x="58" y="227"/>
                    </a:cubicBezTo>
                    <a:cubicBezTo>
                      <a:pt x="86" y="193"/>
                      <a:pt x="115" y="159"/>
                      <a:pt x="144" y="125"/>
                    </a:cubicBezTo>
                    <a:cubicBezTo>
                      <a:pt x="152" y="117"/>
                      <a:pt x="164" y="113"/>
                      <a:pt x="174" y="107"/>
                    </a:cubicBezTo>
                    <a:cubicBezTo>
                      <a:pt x="177" y="104"/>
                      <a:pt x="182" y="100"/>
                      <a:pt x="183" y="96"/>
                    </a:cubicBezTo>
                    <a:cubicBezTo>
                      <a:pt x="187" y="77"/>
                      <a:pt x="190" y="58"/>
                      <a:pt x="193" y="38"/>
                    </a:cubicBezTo>
                    <a:cubicBezTo>
                      <a:pt x="198" y="15"/>
                      <a:pt x="217" y="0"/>
                      <a:pt x="239" y="3"/>
                    </a:cubicBezTo>
                    <a:cubicBezTo>
                      <a:pt x="263" y="6"/>
                      <a:pt x="280" y="27"/>
                      <a:pt x="276" y="52"/>
                    </a:cubicBezTo>
                    <a:cubicBezTo>
                      <a:pt x="265" y="114"/>
                      <a:pt x="252" y="176"/>
                      <a:pt x="244" y="239"/>
                    </a:cubicBezTo>
                    <a:cubicBezTo>
                      <a:pt x="239" y="272"/>
                      <a:pt x="226" y="297"/>
                      <a:pt x="199" y="315"/>
                    </a:cubicBezTo>
                    <a:cubicBezTo>
                      <a:pt x="193" y="319"/>
                      <a:pt x="187" y="324"/>
                      <a:pt x="180" y="329"/>
                    </a:cubicBezTo>
                    <a:cubicBezTo>
                      <a:pt x="203" y="344"/>
                      <a:pt x="203" y="344"/>
                      <a:pt x="199" y="368"/>
                    </a:cubicBezTo>
                    <a:cubicBezTo>
                      <a:pt x="196" y="387"/>
                      <a:pt x="192" y="407"/>
                      <a:pt x="188" y="426"/>
                    </a:cubicBezTo>
                    <a:cubicBezTo>
                      <a:pt x="187" y="438"/>
                      <a:pt x="181" y="441"/>
                      <a:pt x="170" y="439"/>
                    </a:cubicBezTo>
                    <a:cubicBezTo>
                      <a:pt x="120" y="430"/>
                      <a:pt x="70" y="422"/>
                      <a:pt x="21" y="413"/>
                    </a:cubicBezTo>
                    <a:cubicBezTo>
                      <a:pt x="1" y="409"/>
                      <a:pt x="0" y="408"/>
                      <a:pt x="4" y="388"/>
                    </a:cubicBezTo>
                    <a:cubicBezTo>
                      <a:pt x="7" y="369"/>
                      <a:pt x="11" y="349"/>
                      <a:pt x="14" y="329"/>
                    </a:cubicBezTo>
                    <a:cubicBezTo>
                      <a:pt x="15" y="314"/>
                      <a:pt x="20" y="304"/>
                      <a:pt x="39" y="309"/>
                    </a:cubicBezTo>
                    <a:close/>
                    <a:moveTo>
                      <a:pt x="118" y="254"/>
                    </a:moveTo>
                    <a:cubicBezTo>
                      <a:pt x="143" y="224"/>
                      <a:pt x="167" y="195"/>
                      <a:pt x="191" y="167"/>
                    </a:cubicBezTo>
                    <a:cubicBezTo>
                      <a:pt x="202" y="153"/>
                      <a:pt x="202" y="140"/>
                      <a:pt x="192" y="132"/>
                    </a:cubicBezTo>
                    <a:cubicBezTo>
                      <a:pt x="182" y="124"/>
                      <a:pt x="170" y="127"/>
                      <a:pt x="159" y="140"/>
                    </a:cubicBezTo>
                    <a:cubicBezTo>
                      <a:pt x="132" y="172"/>
                      <a:pt x="105" y="203"/>
                      <a:pt x="79" y="235"/>
                    </a:cubicBezTo>
                    <a:cubicBezTo>
                      <a:pt x="76" y="239"/>
                      <a:pt x="72" y="242"/>
                      <a:pt x="71" y="246"/>
                    </a:cubicBezTo>
                    <a:cubicBezTo>
                      <a:pt x="67" y="268"/>
                      <a:pt x="64" y="289"/>
                      <a:pt x="60" y="313"/>
                    </a:cubicBezTo>
                    <a:cubicBezTo>
                      <a:pt x="94" y="319"/>
                      <a:pt x="128" y="325"/>
                      <a:pt x="158" y="330"/>
                    </a:cubicBezTo>
                    <a:cubicBezTo>
                      <a:pt x="166" y="321"/>
                      <a:pt x="171" y="313"/>
                      <a:pt x="178" y="307"/>
                    </a:cubicBezTo>
                    <a:cubicBezTo>
                      <a:pt x="188" y="297"/>
                      <a:pt x="199" y="288"/>
                      <a:pt x="209" y="279"/>
                    </a:cubicBezTo>
                    <a:cubicBezTo>
                      <a:pt x="213" y="275"/>
                      <a:pt x="216" y="270"/>
                      <a:pt x="217" y="265"/>
                    </a:cubicBezTo>
                    <a:cubicBezTo>
                      <a:pt x="230" y="194"/>
                      <a:pt x="242" y="123"/>
                      <a:pt x="254" y="51"/>
                    </a:cubicBezTo>
                    <a:cubicBezTo>
                      <a:pt x="257" y="37"/>
                      <a:pt x="250" y="27"/>
                      <a:pt x="237" y="24"/>
                    </a:cubicBezTo>
                    <a:cubicBezTo>
                      <a:pt x="226" y="22"/>
                      <a:pt x="217" y="29"/>
                      <a:pt x="214" y="44"/>
                    </a:cubicBezTo>
                    <a:cubicBezTo>
                      <a:pt x="210" y="62"/>
                      <a:pt x="206" y="81"/>
                      <a:pt x="204" y="100"/>
                    </a:cubicBezTo>
                    <a:cubicBezTo>
                      <a:pt x="203" y="106"/>
                      <a:pt x="206" y="114"/>
                      <a:pt x="210" y="119"/>
                    </a:cubicBezTo>
                    <a:cubicBezTo>
                      <a:pt x="222" y="135"/>
                      <a:pt x="226" y="155"/>
                      <a:pt x="214" y="170"/>
                    </a:cubicBezTo>
                    <a:cubicBezTo>
                      <a:pt x="189" y="203"/>
                      <a:pt x="161" y="235"/>
                      <a:pt x="134" y="268"/>
                    </a:cubicBezTo>
                    <a:cubicBezTo>
                      <a:pt x="128" y="263"/>
                      <a:pt x="124" y="259"/>
                      <a:pt x="118" y="254"/>
                    </a:cubicBezTo>
                    <a:close/>
                    <a:moveTo>
                      <a:pt x="178" y="355"/>
                    </a:moveTo>
                    <a:cubicBezTo>
                      <a:pt x="131" y="347"/>
                      <a:pt x="84" y="338"/>
                      <a:pt x="35" y="330"/>
                    </a:cubicBezTo>
                    <a:cubicBezTo>
                      <a:pt x="32" y="351"/>
                      <a:pt x="28" y="371"/>
                      <a:pt x="24" y="392"/>
                    </a:cubicBezTo>
                    <a:cubicBezTo>
                      <a:pt x="74" y="401"/>
                      <a:pt x="121" y="409"/>
                      <a:pt x="169" y="417"/>
                    </a:cubicBezTo>
                    <a:cubicBezTo>
                      <a:pt x="172" y="398"/>
                      <a:pt x="175" y="381"/>
                      <a:pt x="178" y="363"/>
                    </a:cubicBezTo>
                    <a:cubicBezTo>
                      <a:pt x="179" y="361"/>
                      <a:pt x="178" y="359"/>
                      <a:pt x="178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6" name="Freeform 32">
                <a:extLst>
                  <a:ext uri="{FF2B5EF4-FFF2-40B4-BE49-F238E27FC236}">
                    <a16:creationId xmlns:a16="http://schemas.microsoft.com/office/drawing/2014/main" id="{4EF77C9B-1F18-74D1-F84F-CB85797975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2" y="939"/>
                <a:ext cx="134" cy="133"/>
              </a:xfrm>
              <a:custGeom>
                <a:avLst/>
                <a:gdLst>
                  <a:gd name="T0" fmla="*/ 43 w 295"/>
                  <a:gd name="T1" fmla="*/ 93 h 294"/>
                  <a:gd name="T2" fmla="*/ 33 w 295"/>
                  <a:gd name="T3" fmla="*/ 79 h 294"/>
                  <a:gd name="T4" fmla="*/ 34 w 295"/>
                  <a:gd name="T5" fmla="*/ 52 h 294"/>
                  <a:gd name="T6" fmla="*/ 42 w 295"/>
                  <a:gd name="T7" fmla="*/ 44 h 294"/>
                  <a:gd name="T8" fmla="*/ 89 w 295"/>
                  <a:gd name="T9" fmla="*/ 39 h 294"/>
                  <a:gd name="T10" fmla="*/ 113 w 295"/>
                  <a:gd name="T11" fmla="*/ 29 h 294"/>
                  <a:gd name="T12" fmla="*/ 149 w 295"/>
                  <a:gd name="T13" fmla="*/ 0 h 294"/>
                  <a:gd name="T14" fmla="*/ 181 w 295"/>
                  <a:gd name="T15" fmla="*/ 27 h 294"/>
                  <a:gd name="T16" fmla="*/ 208 w 295"/>
                  <a:gd name="T17" fmla="*/ 38 h 294"/>
                  <a:gd name="T18" fmla="*/ 222 w 295"/>
                  <a:gd name="T19" fmla="*/ 29 h 294"/>
                  <a:gd name="T20" fmla="*/ 238 w 295"/>
                  <a:gd name="T21" fmla="*/ 30 h 294"/>
                  <a:gd name="T22" fmla="*/ 264 w 295"/>
                  <a:gd name="T23" fmla="*/ 56 h 294"/>
                  <a:gd name="T24" fmla="*/ 265 w 295"/>
                  <a:gd name="T25" fmla="*/ 73 h 294"/>
                  <a:gd name="T26" fmla="*/ 258 w 295"/>
                  <a:gd name="T27" fmla="*/ 84 h 294"/>
                  <a:gd name="T28" fmla="*/ 270 w 295"/>
                  <a:gd name="T29" fmla="*/ 113 h 294"/>
                  <a:gd name="T30" fmla="*/ 295 w 295"/>
                  <a:gd name="T31" fmla="*/ 142 h 294"/>
                  <a:gd name="T32" fmla="*/ 295 w 295"/>
                  <a:gd name="T33" fmla="*/ 149 h 294"/>
                  <a:gd name="T34" fmla="*/ 268 w 295"/>
                  <a:gd name="T35" fmla="*/ 181 h 294"/>
                  <a:gd name="T36" fmla="*/ 257 w 295"/>
                  <a:gd name="T37" fmla="*/ 209 h 294"/>
                  <a:gd name="T38" fmla="*/ 254 w 295"/>
                  <a:gd name="T39" fmla="*/ 249 h 294"/>
                  <a:gd name="T40" fmla="*/ 246 w 295"/>
                  <a:gd name="T41" fmla="*/ 256 h 294"/>
                  <a:gd name="T42" fmla="*/ 212 w 295"/>
                  <a:gd name="T43" fmla="*/ 258 h 294"/>
                  <a:gd name="T44" fmla="*/ 181 w 295"/>
                  <a:gd name="T45" fmla="*/ 272 h 294"/>
                  <a:gd name="T46" fmla="*/ 156 w 295"/>
                  <a:gd name="T47" fmla="*/ 294 h 294"/>
                  <a:gd name="T48" fmla="*/ 147 w 295"/>
                  <a:gd name="T49" fmla="*/ 294 h 294"/>
                  <a:gd name="T50" fmla="*/ 114 w 295"/>
                  <a:gd name="T51" fmla="*/ 266 h 294"/>
                  <a:gd name="T52" fmla="*/ 87 w 295"/>
                  <a:gd name="T53" fmla="*/ 255 h 294"/>
                  <a:gd name="T54" fmla="*/ 78 w 295"/>
                  <a:gd name="T55" fmla="*/ 263 h 294"/>
                  <a:gd name="T56" fmla="*/ 53 w 295"/>
                  <a:gd name="T57" fmla="*/ 261 h 294"/>
                  <a:gd name="T58" fmla="*/ 46 w 295"/>
                  <a:gd name="T59" fmla="*/ 253 h 294"/>
                  <a:gd name="T60" fmla="*/ 40 w 295"/>
                  <a:gd name="T61" fmla="*/ 205 h 294"/>
                  <a:gd name="T62" fmla="*/ 29 w 295"/>
                  <a:gd name="T63" fmla="*/ 181 h 294"/>
                  <a:gd name="T64" fmla="*/ 0 w 295"/>
                  <a:gd name="T65" fmla="*/ 145 h 294"/>
                  <a:gd name="T66" fmla="*/ 0 w 295"/>
                  <a:gd name="T67" fmla="*/ 138 h 294"/>
                  <a:gd name="T68" fmla="*/ 22 w 295"/>
                  <a:gd name="T69" fmla="*/ 114 h 294"/>
                  <a:gd name="T70" fmla="*/ 43 w 295"/>
                  <a:gd name="T71" fmla="*/ 93 h 294"/>
                  <a:gd name="T72" fmla="*/ 228 w 295"/>
                  <a:gd name="T73" fmla="*/ 49 h 294"/>
                  <a:gd name="T74" fmla="*/ 182 w 295"/>
                  <a:gd name="T75" fmla="*/ 61 h 294"/>
                  <a:gd name="T76" fmla="*/ 158 w 295"/>
                  <a:gd name="T77" fmla="*/ 22 h 294"/>
                  <a:gd name="T78" fmla="*/ 136 w 295"/>
                  <a:gd name="T79" fmla="*/ 22 h 294"/>
                  <a:gd name="T80" fmla="*/ 112 w 295"/>
                  <a:gd name="T81" fmla="*/ 61 h 294"/>
                  <a:gd name="T82" fmla="*/ 68 w 295"/>
                  <a:gd name="T83" fmla="*/ 51 h 294"/>
                  <a:gd name="T84" fmla="*/ 49 w 295"/>
                  <a:gd name="T85" fmla="*/ 66 h 294"/>
                  <a:gd name="T86" fmla="*/ 61 w 295"/>
                  <a:gd name="T87" fmla="*/ 112 h 294"/>
                  <a:gd name="T88" fmla="*/ 22 w 295"/>
                  <a:gd name="T89" fmla="*/ 136 h 294"/>
                  <a:gd name="T90" fmla="*/ 22 w 295"/>
                  <a:gd name="T91" fmla="*/ 158 h 294"/>
                  <a:gd name="T92" fmla="*/ 62 w 295"/>
                  <a:gd name="T93" fmla="*/ 183 h 294"/>
                  <a:gd name="T94" fmla="*/ 51 w 295"/>
                  <a:gd name="T95" fmla="*/ 226 h 294"/>
                  <a:gd name="T96" fmla="*/ 67 w 295"/>
                  <a:gd name="T97" fmla="*/ 246 h 294"/>
                  <a:gd name="T98" fmla="*/ 113 w 295"/>
                  <a:gd name="T99" fmla="*/ 233 h 294"/>
                  <a:gd name="T100" fmla="*/ 137 w 295"/>
                  <a:gd name="T101" fmla="*/ 272 h 294"/>
                  <a:gd name="T102" fmla="*/ 159 w 295"/>
                  <a:gd name="T103" fmla="*/ 272 h 294"/>
                  <a:gd name="T104" fmla="*/ 183 w 295"/>
                  <a:gd name="T105" fmla="*/ 232 h 294"/>
                  <a:gd name="T106" fmla="*/ 227 w 295"/>
                  <a:gd name="T107" fmla="*/ 243 h 294"/>
                  <a:gd name="T108" fmla="*/ 246 w 295"/>
                  <a:gd name="T109" fmla="*/ 228 h 294"/>
                  <a:gd name="T110" fmla="*/ 233 w 295"/>
                  <a:gd name="T111" fmla="*/ 181 h 294"/>
                  <a:gd name="T112" fmla="*/ 273 w 295"/>
                  <a:gd name="T113" fmla="*/ 158 h 294"/>
                  <a:gd name="T114" fmla="*/ 273 w 295"/>
                  <a:gd name="T115" fmla="*/ 135 h 294"/>
                  <a:gd name="T116" fmla="*/ 233 w 295"/>
                  <a:gd name="T117" fmla="*/ 111 h 294"/>
                  <a:gd name="T118" fmla="*/ 245 w 295"/>
                  <a:gd name="T119" fmla="*/ 66 h 294"/>
                  <a:gd name="T120" fmla="*/ 228 w 295"/>
                  <a:gd name="T121" fmla="*/ 4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5" h="294">
                    <a:moveTo>
                      <a:pt x="43" y="93"/>
                    </a:moveTo>
                    <a:cubicBezTo>
                      <a:pt x="41" y="90"/>
                      <a:pt x="37" y="84"/>
                      <a:pt x="33" y="79"/>
                    </a:cubicBezTo>
                    <a:cubicBezTo>
                      <a:pt x="24" y="69"/>
                      <a:pt x="24" y="60"/>
                      <a:pt x="34" y="52"/>
                    </a:cubicBezTo>
                    <a:cubicBezTo>
                      <a:pt x="37" y="50"/>
                      <a:pt x="39" y="47"/>
                      <a:pt x="42" y="44"/>
                    </a:cubicBezTo>
                    <a:cubicBezTo>
                      <a:pt x="63" y="23"/>
                      <a:pt x="63" y="23"/>
                      <a:pt x="89" y="39"/>
                    </a:cubicBezTo>
                    <a:cubicBezTo>
                      <a:pt x="99" y="46"/>
                      <a:pt x="111" y="40"/>
                      <a:pt x="113" y="29"/>
                    </a:cubicBezTo>
                    <a:cubicBezTo>
                      <a:pt x="120" y="0"/>
                      <a:pt x="120" y="0"/>
                      <a:pt x="149" y="0"/>
                    </a:cubicBezTo>
                    <a:cubicBezTo>
                      <a:pt x="176" y="0"/>
                      <a:pt x="176" y="0"/>
                      <a:pt x="181" y="27"/>
                    </a:cubicBezTo>
                    <a:cubicBezTo>
                      <a:pt x="184" y="42"/>
                      <a:pt x="196" y="47"/>
                      <a:pt x="208" y="38"/>
                    </a:cubicBezTo>
                    <a:cubicBezTo>
                      <a:pt x="213" y="35"/>
                      <a:pt x="217" y="30"/>
                      <a:pt x="222" y="29"/>
                    </a:cubicBezTo>
                    <a:cubicBezTo>
                      <a:pt x="227" y="27"/>
                      <a:pt x="234" y="27"/>
                      <a:pt x="238" y="30"/>
                    </a:cubicBezTo>
                    <a:cubicBezTo>
                      <a:pt x="247" y="37"/>
                      <a:pt x="257" y="46"/>
                      <a:pt x="264" y="56"/>
                    </a:cubicBezTo>
                    <a:cubicBezTo>
                      <a:pt x="267" y="60"/>
                      <a:pt x="267" y="68"/>
                      <a:pt x="265" y="73"/>
                    </a:cubicBezTo>
                    <a:cubicBezTo>
                      <a:pt x="265" y="77"/>
                      <a:pt x="260" y="81"/>
                      <a:pt x="258" y="84"/>
                    </a:cubicBezTo>
                    <a:cubicBezTo>
                      <a:pt x="247" y="99"/>
                      <a:pt x="252" y="111"/>
                      <a:pt x="270" y="113"/>
                    </a:cubicBezTo>
                    <a:cubicBezTo>
                      <a:pt x="294" y="117"/>
                      <a:pt x="294" y="117"/>
                      <a:pt x="295" y="142"/>
                    </a:cubicBezTo>
                    <a:cubicBezTo>
                      <a:pt x="295" y="144"/>
                      <a:pt x="295" y="147"/>
                      <a:pt x="295" y="149"/>
                    </a:cubicBezTo>
                    <a:cubicBezTo>
                      <a:pt x="295" y="176"/>
                      <a:pt x="295" y="176"/>
                      <a:pt x="268" y="181"/>
                    </a:cubicBezTo>
                    <a:cubicBezTo>
                      <a:pt x="252" y="183"/>
                      <a:pt x="248" y="196"/>
                      <a:pt x="257" y="209"/>
                    </a:cubicBezTo>
                    <a:cubicBezTo>
                      <a:pt x="272" y="230"/>
                      <a:pt x="272" y="230"/>
                      <a:pt x="254" y="249"/>
                    </a:cubicBezTo>
                    <a:cubicBezTo>
                      <a:pt x="251" y="251"/>
                      <a:pt x="249" y="254"/>
                      <a:pt x="246" y="256"/>
                    </a:cubicBezTo>
                    <a:cubicBezTo>
                      <a:pt x="230" y="272"/>
                      <a:pt x="230" y="272"/>
                      <a:pt x="212" y="258"/>
                    </a:cubicBezTo>
                    <a:cubicBezTo>
                      <a:pt x="195" y="246"/>
                      <a:pt x="183" y="251"/>
                      <a:pt x="181" y="272"/>
                    </a:cubicBezTo>
                    <a:cubicBezTo>
                      <a:pt x="178" y="294"/>
                      <a:pt x="178" y="294"/>
                      <a:pt x="156" y="294"/>
                    </a:cubicBezTo>
                    <a:cubicBezTo>
                      <a:pt x="153" y="294"/>
                      <a:pt x="150" y="294"/>
                      <a:pt x="147" y="294"/>
                    </a:cubicBezTo>
                    <a:cubicBezTo>
                      <a:pt x="119" y="294"/>
                      <a:pt x="119" y="294"/>
                      <a:pt x="114" y="266"/>
                    </a:cubicBezTo>
                    <a:cubicBezTo>
                      <a:pt x="111" y="253"/>
                      <a:pt x="99" y="248"/>
                      <a:pt x="87" y="255"/>
                    </a:cubicBezTo>
                    <a:cubicBezTo>
                      <a:pt x="84" y="258"/>
                      <a:pt x="81" y="260"/>
                      <a:pt x="78" y="263"/>
                    </a:cubicBezTo>
                    <a:cubicBezTo>
                      <a:pt x="69" y="270"/>
                      <a:pt x="61" y="270"/>
                      <a:pt x="53" y="261"/>
                    </a:cubicBezTo>
                    <a:cubicBezTo>
                      <a:pt x="51" y="258"/>
                      <a:pt x="48" y="256"/>
                      <a:pt x="46" y="253"/>
                    </a:cubicBezTo>
                    <a:cubicBezTo>
                      <a:pt x="24" y="232"/>
                      <a:pt x="24" y="232"/>
                      <a:pt x="40" y="205"/>
                    </a:cubicBezTo>
                    <a:cubicBezTo>
                      <a:pt x="46" y="196"/>
                      <a:pt x="41" y="183"/>
                      <a:pt x="29" y="181"/>
                    </a:cubicBezTo>
                    <a:cubicBezTo>
                      <a:pt x="0" y="175"/>
                      <a:pt x="0" y="175"/>
                      <a:pt x="0" y="145"/>
                    </a:cubicBezTo>
                    <a:cubicBezTo>
                      <a:pt x="0" y="143"/>
                      <a:pt x="0" y="140"/>
                      <a:pt x="0" y="138"/>
                    </a:cubicBezTo>
                    <a:cubicBezTo>
                      <a:pt x="1" y="117"/>
                      <a:pt x="2" y="116"/>
                      <a:pt x="22" y="114"/>
                    </a:cubicBezTo>
                    <a:cubicBezTo>
                      <a:pt x="34" y="113"/>
                      <a:pt x="42" y="109"/>
                      <a:pt x="43" y="93"/>
                    </a:cubicBezTo>
                    <a:close/>
                    <a:moveTo>
                      <a:pt x="228" y="49"/>
                    </a:moveTo>
                    <a:cubicBezTo>
                      <a:pt x="214" y="62"/>
                      <a:pt x="202" y="68"/>
                      <a:pt x="182" y="61"/>
                    </a:cubicBezTo>
                    <a:cubicBezTo>
                      <a:pt x="159" y="53"/>
                      <a:pt x="164" y="35"/>
                      <a:pt x="158" y="22"/>
                    </a:cubicBezTo>
                    <a:cubicBezTo>
                      <a:pt x="150" y="22"/>
                      <a:pt x="143" y="22"/>
                      <a:pt x="136" y="22"/>
                    </a:cubicBezTo>
                    <a:cubicBezTo>
                      <a:pt x="132" y="38"/>
                      <a:pt x="133" y="53"/>
                      <a:pt x="112" y="61"/>
                    </a:cubicBezTo>
                    <a:cubicBezTo>
                      <a:pt x="91" y="70"/>
                      <a:pt x="80" y="59"/>
                      <a:pt x="68" y="51"/>
                    </a:cubicBezTo>
                    <a:cubicBezTo>
                      <a:pt x="61" y="56"/>
                      <a:pt x="55" y="61"/>
                      <a:pt x="49" y="66"/>
                    </a:cubicBezTo>
                    <a:cubicBezTo>
                      <a:pt x="62" y="81"/>
                      <a:pt x="69" y="92"/>
                      <a:pt x="61" y="112"/>
                    </a:cubicBezTo>
                    <a:cubicBezTo>
                      <a:pt x="53" y="135"/>
                      <a:pt x="36" y="130"/>
                      <a:pt x="22" y="136"/>
                    </a:cubicBezTo>
                    <a:cubicBezTo>
                      <a:pt x="22" y="144"/>
                      <a:pt x="22" y="151"/>
                      <a:pt x="22" y="158"/>
                    </a:cubicBezTo>
                    <a:cubicBezTo>
                      <a:pt x="38" y="162"/>
                      <a:pt x="53" y="161"/>
                      <a:pt x="62" y="183"/>
                    </a:cubicBezTo>
                    <a:cubicBezTo>
                      <a:pt x="71" y="204"/>
                      <a:pt x="59" y="214"/>
                      <a:pt x="51" y="226"/>
                    </a:cubicBezTo>
                    <a:cubicBezTo>
                      <a:pt x="57" y="233"/>
                      <a:pt x="61" y="239"/>
                      <a:pt x="67" y="246"/>
                    </a:cubicBezTo>
                    <a:cubicBezTo>
                      <a:pt x="81" y="231"/>
                      <a:pt x="93" y="226"/>
                      <a:pt x="113" y="233"/>
                    </a:cubicBezTo>
                    <a:cubicBezTo>
                      <a:pt x="136" y="241"/>
                      <a:pt x="131" y="259"/>
                      <a:pt x="137" y="272"/>
                    </a:cubicBezTo>
                    <a:cubicBezTo>
                      <a:pt x="145" y="272"/>
                      <a:pt x="152" y="272"/>
                      <a:pt x="159" y="272"/>
                    </a:cubicBezTo>
                    <a:cubicBezTo>
                      <a:pt x="162" y="256"/>
                      <a:pt x="162" y="241"/>
                      <a:pt x="183" y="232"/>
                    </a:cubicBezTo>
                    <a:cubicBezTo>
                      <a:pt x="204" y="224"/>
                      <a:pt x="215" y="235"/>
                      <a:pt x="227" y="243"/>
                    </a:cubicBezTo>
                    <a:cubicBezTo>
                      <a:pt x="234" y="237"/>
                      <a:pt x="239" y="233"/>
                      <a:pt x="246" y="228"/>
                    </a:cubicBezTo>
                    <a:cubicBezTo>
                      <a:pt x="232" y="213"/>
                      <a:pt x="226" y="202"/>
                      <a:pt x="233" y="181"/>
                    </a:cubicBezTo>
                    <a:cubicBezTo>
                      <a:pt x="241" y="159"/>
                      <a:pt x="259" y="164"/>
                      <a:pt x="273" y="158"/>
                    </a:cubicBezTo>
                    <a:cubicBezTo>
                      <a:pt x="273" y="150"/>
                      <a:pt x="273" y="143"/>
                      <a:pt x="273" y="135"/>
                    </a:cubicBezTo>
                    <a:cubicBezTo>
                      <a:pt x="257" y="132"/>
                      <a:pt x="242" y="132"/>
                      <a:pt x="233" y="111"/>
                    </a:cubicBezTo>
                    <a:cubicBezTo>
                      <a:pt x="224" y="90"/>
                      <a:pt x="235" y="80"/>
                      <a:pt x="245" y="66"/>
                    </a:cubicBezTo>
                    <a:cubicBezTo>
                      <a:pt x="239" y="60"/>
                      <a:pt x="234" y="55"/>
                      <a:pt x="22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7" name="Freeform 33">
                <a:extLst>
                  <a:ext uri="{FF2B5EF4-FFF2-40B4-BE49-F238E27FC236}">
                    <a16:creationId xmlns:a16="http://schemas.microsoft.com/office/drawing/2014/main" id="{B71D1FAF-66DC-0A3C-0E8E-BE4EF7A8F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5" y="921"/>
                <a:ext cx="9" cy="8"/>
              </a:xfrm>
              <a:custGeom>
                <a:avLst/>
                <a:gdLst>
                  <a:gd name="T0" fmla="*/ 0 w 19"/>
                  <a:gd name="T1" fmla="*/ 19 h 19"/>
                  <a:gd name="T2" fmla="*/ 0 w 19"/>
                  <a:gd name="T3" fmla="*/ 0 h 19"/>
                  <a:gd name="T4" fmla="*/ 19 w 19"/>
                  <a:gd name="T5" fmla="*/ 0 h 19"/>
                  <a:gd name="T6" fmla="*/ 19 w 19"/>
                  <a:gd name="T7" fmla="*/ 19 h 19"/>
                  <a:gd name="T8" fmla="*/ 0 w 19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0" y="19"/>
                    </a:moveTo>
                    <a:cubicBezTo>
                      <a:pt x="0" y="13"/>
                      <a:pt x="0" y="6"/>
                      <a:pt x="0" y="0"/>
                    </a:cubicBezTo>
                    <a:cubicBezTo>
                      <a:pt x="6" y="0"/>
                      <a:pt x="12" y="0"/>
                      <a:pt x="19" y="0"/>
                    </a:cubicBezTo>
                    <a:cubicBezTo>
                      <a:pt x="19" y="6"/>
                      <a:pt x="19" y="12"/>
                      <a:pt x="19" y="19"/>
                    </a:cubicBezTo>
                    <a:cubicBezTo>
                      <a:pt x="13" y="19"/>
                      <a:pt x="7" y="19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8" name="Freeform 34">
                <a:extLst>
                  <a:ext uri="{FF2B5EF4-FFF2-40B4-BE49-F238E27FC236}">
                    <a16:creationId xmlns:a16="http://schemas.microsoft.com/office/drawing/2014/main" id="{1B2AAA23-607D-75E2-2ECC-883D2F06D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5" y="1082"/>
                <a:ext cx="9" cy="8"/>
              </a:xfrm>
              <a:custGeom>
                <a:avLst/>
                <a:gdLst>
                  <a:gd name="T0" fmla="*/ 0 w 19"/>
                  <a:gd name="T1" fmla="*/ 19 h 19"/>
                  <a:gd name="T2" fmla="*/ 0 w 19"/>
                  <a:gd name="T3" fmla="*/ 0 h 19"/>
                  <a:gd name="T4" fmla="*/ 19 w 19"/>
                  <a:gd name="T5" fmla="*/ 0 h 19"/>
                  <a:gd name="T6" fmla="*/ 19 w 19"/>
                  <a:gd name="T7" fmla="*/ 19 h 19"/>
                  <a:gd name="T8" fmla="*/ 0 w 19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0" y="19"/>
                    </a:moveTo>
                    <a:cubicBezTo>
                      <a:pt x="0" y="13"/>
                      <a:pt x="0" y="6"/>
                      <a:pt x="0" y="0"/>
                    </a:cubicBezTo>
                    <a:cubicBezTo>
                      <a:pt x="6" y="0"/>
                      <a:pt x="12" y="0"/>
                      <a:pt x="19" y="0"/>
                    </a:cubicBezTo>
                    <a:cubicBezTo>
                      <a:pt x="19" y="6"/>
                      <a:pt x="19" y="12"/>
                      <a:pt x="19" y="19"/>
                    </a:cubicBezTo>
                    <a:cubicBezTo>
                      <a:pt x="13" y="19"/>
                      <a:pt x="7" y="19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9" name="Freeform 35">
                <a:extLst>
                  <a:ext uri="{FF2B5EF4-FFF2-40B4-BE49-F238E27FC236}">
                    <a16:creationId xmlns:a16="http://schemas.microsoft.com/office/drawing/2014/main" id="{D91801EF-0F05-7B37-98F7-927008178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" y="1001"/>
                <a:ext cx="9" cy="9"/>
              </a:xfrm>
              <a:custGeom>
                <a:avLst/>
                <a:gdLst>
                  <a:gd name="T0" fmla="*/ 0 w 20"/>
                  <a:gd name="T1" fmla="*/ 0 h 20"/>
                  <a:gd name="T2" fmla="*/ 20 w 20"/>
                  <a:gd name="T3" fmla="*/ 0 h 20"/>
                  <a:gd name="T4" fmla="*/ 20 w 20"/>
                  <a:gd name="T5" fmla="*/ 20 h 20"/>
                  <a:gd name="T6" fmla="*/ 0 w 20"/>
                  <a:gd name="T7" fmla="*/ 20 h 20"/>
                  <a:gd name="T8" fmla="*/ 0 w 2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0" y="0"/>
                    </a:moveTo>
                    <a:cubicBezTo>
                      <a:pt x="7" y="0"/>
                      <a:pt x="13" y="0"/>
                      <a:pt x="20" y="0"/>
                    </a:cubicBezTo>
                    <a:cubicBezTo>
                      <a:pt x="20" y="7"/>
                      <a:pt x="20" y="13"/>
                      <a:pt x="20" y="20"/>
                    </a:cubicBezTo>
                    <a:cubicBezTo>
                      <a:pt x="13" y="20"/>
                      <a:pt x="7" y="20"/>
                      <a:pt x="0" y="20"/>
                    </a:cubicBezTo>
                    <a:cubicBezTo>
                      <a:pt x="0" y="13"/>
                      <a:pt x="0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0" name="Freeform 36">
                <a:extLst>
                  <a:ext uri="{FF2B5EF4-FFF2-40B4-BE49-F238E27FC236}">
                    <a16:creationId xmlns:a16="http://schemas.microsoft.com/office/drawing/2014/main" id="{6E9FAB05-89F8-BBDE-0E46-685B1B0FC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4" y="1001"/>
                <a:ext cx="9" cy="8"/>
              </a:xfrm>
              <a:custGeom>
                <a:avLst/>
                <a:gdLst>
                  <a:gd name="T0" fmla="*/ 19 w 19"/>
                  <a:gd name="T1" fmla="*/ 0 h 19"/>
                  <a:gd name="T2" fmla="*/ 19 w 19"/>
                  <a:gd name="T3" fmla="*/ 19 h 19"/>
                  <a:gd name="T4" fmla="*/ 0 w 19"/>
                  <a:gd name="T5" fmla="*/ 19 h 19"/>
                  <a:gd name="T6" fmla="*/ 0 w 19"/>
                  <a:gd name="T7" fmla="*/ 0 h 19"/>
                  <a:gd name="T8" fmla="*/ 19 w 1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0"/>
                    </a:moveTo>
                    <a:cubicBezTo>
                      <a:pt x="19" y="7"/>
                      <a:pt x="19" y="12"/>
                      <a:pt x="19" y="19"/>
                    </a:cubicBezTo>
                    <a:cubicBezTo>
                      <a:pt x="13" y="19"/>
                      <a:pt x="7" y="19"/>
                      <a:pt x="0" y="19"/>
                    </a:cubicBezTo>
                    <a:cubicBezTo>
                      <a:pt x="0" y="13"/>
                      <a:pt x="0" y="7"/>
                      <a:pt x="0" y="0"/>
                    </a:cubicBezTo>
                    <a:cubicBezTo>
                      <a:pt x="6" y="0"/>
                      <a:pt x="12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1" name="Freeform 37">
                <a:extLst>
                  <a:ext uri="{FF2B5EF4-FFF2-40B4-BE49-F238E27FC236}">
                    <a16:creationId xmlns:a16="http://schemas.microsoft.com/office/drawing/2014/main" id="{AB63B68E-F6B0-A296-72AF-4B4292551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5" y="979"/>
                <a:ext cx="12" cy="12"/>
              </a:xfrm>
              <a:custGeom>
                <a:avLst/>
                <a:gdLst>
                  <a:gd name="T0" fmla="*/ 0 w 26"/>
                  <a:gd name="T1" fmla="*/ 20 h 26"/>
                  <a:gd name="T2" fmla="*/ 6 w 26"/>
                  <a:gd name="T3" fmla="*/ 0 h 26"/>
                  <a:gd name="T4" fmla="*/ 26 w 26"/>
                  <a:gd name="T5" fmla="*/ 6 h 26"/>
                  <a:gd name="T6" fmla="*/ 21 w 26"/>
                  <a:gd name="T7" fmla="*/ 26 h 26"/>
                  <a:gd name="T8" fmla="*/ 0 w 26"/>
                  <a:gd name="T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0" y="20"/>
                    </a:moveTo>
                    <a:cubicBezTo>
                      <a:pt x="2" y="13"/>
                      <a:pt x="4" y="7"/>
                      <a:pt x="6" y="0"/>
                    </a:cubicBezTo>
                    <a:cubicBezTo>
                      <a:pt x="12" y="2"/>
                      <a:pt x="18" y="4"/>
                      <a:pt x="26" y="6"/>
                    </a:cubicBezTo>
                    <a:cubicBezTo>
                      <a:pt x="24" y="12"/>
                      <a:pt x="22" y="18"/>
                      <a:pt x="21" y="26"/>
                    </a:cubicBezTo>
                    <a:cubicBezTo>
                      <a:pt x="14" y="24"/>
                      <a:pt x="8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A196C780-DF53-CF6A-3A95-890E9869D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5" y="1056"/>
                <a:ext cx="13" cy="13"/>
              </a:xfrm>
              <a:custGeom>
                <a:avLst/>
                <a:gdLst>
                  <a:gd name="T0" fmla="*/ 16 w 29"/>
                  <a:gd name="T1" fmla="*/ 0 h 28"/>
                  <a:gd name="T2" fmla="*/ 29 w 29"/>
                  <a:gd name="T3" fmla="*/ 14 h 28"/>
                  <a:gd name="T4" fmla="*/ 15 w 29"/>
                  <a:gd name="T5" fmla="*/ 28 h 28"/>
                  <a:gd name="T6" fmla="*/ 0 w 29"/>
                  <a:gd name="T7" fmla="*/ 13 h 28"/>
                  <a:gd name="T8" fmla="*/ 16 w 29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16" y="0"/>
                    </a:moveTo>
                    <a:cubicBezTo>
                      <a:pt x="20" y="4"/>
                      <a:pt x="24" y="8"/>
                      <a:pt x="29" y="14"/>
                    </a:cubicBezTo>
                    <a:cubicBezTo>
                      <a:pt x="25" y="19"/>
                      <a:pt x="20" y="23"/>
                      <a:pt x="15" y="28"/>
                    </a:cubicBezTo>
                    <a:cubicBezTo>
                      <a:pt x="10" y="23"/>
                      <a:pt x="5" y="18"/>
                      <a:pt x="0" y="13"/>
                    </a:cubicBezTo>
                    <a:cubicBezTo>
                      <a:pt x="6" y="8"/>
                      <a:pt x="11" y="4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3" name="Freeform 39">
                <a:extLst>
                  <a:ext uri="{FF2B5EF4-FFF2-40B4-BE49-F238E27FC236}">
                    <a16:creationId xmlns:a16="http://schemas.microsoft.com/office/drawing/2014/main" id="{0783AA42-DE33-5AF1-CE3B-E8F94C86F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6" y="1020"/>
                <a:ext cx="11" cy="12"/>
              </a:xfrm>
              <a:custGeom>
                <a:avLst/>
                <a:gdLst>
                  <a:gd name="T0" fmla="*/ 5 w 25"/>
                  <a:gd name="T1" fmla="*/ 26 h 26"/>
                  <a:gd name="T2" fmla="*/ 0 w 25"/>
                  <a:gd name="T3" fmla="*/ 6 h 26"/>
                  <a:gd name="T4" fmla="*/ 19 w 25"/>
                  <a:gd name="T5" fmla="*/ 0 h 26"/>
                  <a:gd name="T6" fmla="*/ 25 w 25"/>
                  <a:gd name="T7" fmla="*/ 20 h 26"/>
                  <a:gd name="T8" fmla="*/ 5 w 2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5" y="26"/>
                    </a:moveTo>
                    <a:cubicBezTo>
                      <a:pt x="3" y="19"/>
                      <a:pt x="2" y="13"/>
                      <a:pt x="0" y="6"/>
                    </a:cubicBezTo>
                    <a:cubicBezTo>
                      <a:pt x="6" y="4"/>
                      <a:pt x="12" y="2"/>
                      <a:pt x="19" y="0"/>
                    </a:cubicBezTo>
                    <a:cubicBezTo>
                      <a:pt x="21" y="7"/>
                      <a:pt x="23" y="13"/>
                      <a:pt x="25" y="20"/>
                    </a:cubicBezTo>
                    <a:cubicBezTo>
                      <a:pt x="18" y="22"/>
                      <a:pt x="12" y="24"/>
                      <a:pt x="5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4" name="Freeform 40">
                <a:extLst>
                  <a:ext uri="{FF2B5EF4-FFF2-40B4-BE49-F238E27FC236}">
                    <a16:creationId xmlns:a16="http://schemas.microsoft.com/office/drawing/2014/main" id="{E1727DBE-28CA-DB25-094C-50C52CEFA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" y="1020"/>
                <a:ext cx="11" cy="12"/>
              </a:xfrm>
              <a:custGeom>
                <a:avLst/>
                <a:gdLst>
                  <a:gd name="T0" fmla="*/ 24 w 24"/>
                  <a:gd name="T1" fmla="*/ 6 h 26"/>
                  <a:gd name="T2" fmla="*/ 19 w 24"/>
                  <a:gd name="T3" fmla="*/ 26 h 26"/>
                  <a:gd name="T4" fmla="*/ 0 w 24"/>
                  <a:gd name="T5" fmla="*/ 21 h 26"/>
                  <a:gd name="T6" fmla="*/ 4 w 24"/>
                  <a:gd name="T7" fmla="*/ 0 h 26"/>
                  <a:gd name="T8" fmla="*/ 24 w 24"/>
                  <a:gd name="T9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24" y="6"/>
                    </a:moveTo>
                    <a:cubicBezTo>
                      <a:pt x="23" y="13"/>
                      <a:pt x="21" y="18"/>
                      <a:pt x="19" y="26"/>
                    </a:cubicBezTo>
                    <a:cubicBezTo>
                      <a:pt x="13" y="24"/>
                      <a:pt x="7" y="23"/>
                      <a:pt x="0" y="21"/>
                    </a:cubicBezTo>
                    <a:cubicBezTo>
                      <a:pt x="1" y="14"/>
                      <a:pt x="3" y="8"/>
                      <a:pt x="4" y="0"/>
                    </a:cubicBezTo>
                    <a:cubicBezTo>
                      <a:pt x="11" y="2"/>
                      <a:pt x="17" y="4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5" name="Freeform 41">
                <a:extLst>
                  <a:ext uri="{FF2B5EF4-FFF2-40B4-BE49-F238E27FC236}">
                    <a16:creationId xmlns:a16="http://schemas.microsoft.com/office/drawing/2014/main" id="{1EA3854E-A141-89F9-7F46-DE4F184FA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" y="1056"/>
                <a:ext cx="12" cy="13"/>
              </a:xfrm>
              <a:custGeom>
                <a:avLst/>
                <a:gdLst>
                  <a:gd name="T0" fmla="*/ 12 w 28"/>
                  <a:gd name="T1" fmla="*/ 0 h 29"/>
                  <a:gd name="T2" fmla="*/ 28 w 28"/>
                  <a:gd name="T3" fmla="*/ 15 h 29"/>
                  <a:gd name="T4" fmla="*/ 12 w 28"/>
                  <a:gd name="T5" fmla="*/ 29 h 29"/>
                  <a:gd name="T6" fmla="*/ 0 w 28"/>
                  <a:gd name="T7" fmla="*/ 13 h 29"/>
                  <a:gd name="T8" fmla="*/ 12 w 28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2" y="0"/>
                    </a:moveTo>
                    <a:cubicBezTo>
                      <a:pt x="18" y="5"/>
                      <a:pt x="22" y="9"/>
                      <a:pt x="28" y="15"/>
                    </a:cubicBezTo>
                    <a:cubicBezTo>
                      <a:pt x="22" y="20"/>
                      <a:pt x="18" y="24"/>
                      <a:pt x="12" y="29"/>
                    </a:cubicBezTo>
                    <a:cubicBezTo>
                      <a:pt x="9" y="24"/>
                      <a:pt x="5" y="19"/>
                      <a:pt x="0" y="13"/>
                    </a:cubicBezTo>
                    <a:cubicBezTo>
                      <a:pt x="3" y="10"/>
                      <a:pt x="7" y="6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6" name="Freeform 42">
                <a:extLst>
                  <a:ext uri="{FF2B5EF4-FFF2-40B4-BE49-F238E27FC236}">
                    <a16:creationId xmlns:a16="http://schemas.microsoft.com/office/drawing/2014/main" id="{8A8B7617-466B-21C2-802C-5AC5FF8F5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0" y="942"/>
                <a:ext cx="12" cy="13"/>
              </a:xfrm>
              <a:custGeom>
                <a:avLst/>
                <a:gdLst>
                  <a:gd name="T0" fmla="*/ 14 w 28"/>
                  <a:gd name="T1" fmla="*/ 30 h 30"/>
                  <a:gd name="T2" fmla="*/ 0 w 28"/>
                  <a:gd name="T3" fmla="*/ 15 h 30"/>
                  <a:gd name="T4" fmla="*/ 15 w 28"/>
                  <a:gd name="T5" fmla="*/ 0 h 30"/>
                  <a:gd name="T6" fmla="*/ 28 w 28"/>
                  <a:gd name="T7" fmla="*/ 16 h 30"/>
                  <a:gd name="T8" fmla="*/ 14 w 28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4" y="30"/>
                    </a:moveTo>
                    <a:cubicBezTo>
                      <a:pt x="9" y="25"/>
                      <a:pt x="5" y="21"/>
                      <a:pt x="0" y="15"/>
                    </a:cubicBezTo>
                    <a:cubicBezTo>
                      <a:pt x="5" y="10"/>
                      <a:pt x="9" y="6"/>
                      <a:pt x="15" y="0"/>
                    </a:cubicBezTo>
                    <a:cubicBezTo>
                      <a:pt x="19" y="6"/>
                      <a:pt x="23" y="11"/>
                      <a:pt x="28" y="16"/>
                    </a:cubicBezTo>
                    <a:cubicBezTo>
                      <a:pt x="24" y="20"/>
                      <a:pt x="20" y="24"/>
                      <a:pt x="1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7" name="Freeform 43">
                <a:extLst>
                  <a:ext uri="{FF2B5EF4-FFF2-40B4-BE49-F238E27FC236}">
                    <a16:creationId xmlns:a16="http://schemas.microsoft.com/office/drawing/2014/main" id="{16707029-D351-E197-71A7-9BD7AB6B6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" y="1078"/>
                <a:ext cx="11" cy="11"/>
              </a:xfrm>
              <a:custGeom>
                <a:avLst/>
                <a:gdLst>
                  <a:gd name="T0" fmla="*/ 25 w 25"/>
                  <a:gd name="T1" fmla="*/ 5 h 25"/>
                  <a:gd name="T2" fmla="*/ 20 w 25"/>
                  <a:gd name="T3" fmla="*/ 25 h 25"/>
                  <a:gd name="T4" fmla="*/ 0 w 25"/>
                  <a:gd name="T5" fmla="*/ 20 h 25"/>
                  <a:gd name="T6" fmla="*/ 5 w 25"/>
                  <a:gd name="T7" fmla="*/ 0 h 25"/>
                  <a:gd name="T8" fmla="*/ 25 w 25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5" y="5"/>
                    </a:moveTo>
                    <a:cubicBezTo>
                      <a:pt x="23" y="12"/>
                      <a:pt x="22" y="18"/>
                      <a:pt x="20" y="25"/>
                    </a:cubicBezTo>
                    <a:cubicBezTo>
                      <a:pt x="13" y="23"/>
                      <a:pt x="7" y="22"/>
                      <a:pt x="0" y="20"/>
                    </a:cubicBezTo>
                    <a:cubicBezTo>
                      <a:pt x="2" y="13"/>
                      <a:pt x="3" y="8"/>
                      <a:pt x="5" y="0"/>
                    </a:cubicBezTo>
                    <a:cubicBezTo>
                      <a:pt x="12" y="2"/>
                      <a:pt x="18" y="3"/>
                      <a:pt x="2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8" name="Freeform 44">
                <a:extLst>
                  <a:ext uri="{FF2B5EF4-FFF2-40B4-BE49-F238E27FC236}">
                    <a16:creationId xmlns:a16="http://schemas.microsoft.com/office/drawing/2014/main" id="{ED305C60-C75A-811E-956B-619140DB4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3" y="1039"/>
                <a:ext cx="13" cy="13"/>
              </a:xfrm>
              <a:custGeom>
                <a:avLst/>
                <a:gdLst>
                  <a:gd name="T0" fmla="*/ 0 w 28"/>
                  <a:gd name="T1" fmla="*/ 11 h 28"/>
                  <a:gd name="T2" fmla="*/ 17 w 28"/>
                  <a:gd name="T3" fmla="*/ 0 h 28"/>
                  <a:gd name="T4" fmla="*/ 28 w 28"/>
                  <a:gd name="T5" fmla="*/ 18 h 28"/>
                  <a:gd name="T6" fmla="*/ 10 w 28"/>
                  <a:gd name="T7" fmla="*/ 28 h 28"/>
                  <a:gd name="T8" fmla="*/ 0 w 28"/>
                  <a:gd name="T9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0" y="11"/>
                    </a:moveTo>
                    <a:cubicBezTo>
                      <a:pt x="6" y="7"/>
                      <a:pt x="11" y="4"/>
                      <a:pt x="17" y="0"/>
                    </a:cubicBezTo>
                    <a:cubicBezTo>
                      <a:pt x="21" y="6"/>
                      <a:pt x="24" y="11"/>
                      <a:pt x="28" y="18"/>
                    </a:cubicBezTo>
                    <a:cubicBezTo>
                      <a:pt x="22" y="21"/>
                      <a:pt x="17" y="24"/>
                      <a:pt x="10" y="28"/>
                    </a:cubicBezTo>
                    <a:cubicBezTo>
                      <a:pt x="7" y="23"/>
                      <a:pt x="4" y="1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9" name="Freeform 45">
                <a:extLst>
                  <a:ext uri="{FF2B5EF4-FFF2-40B4-BE49-F238E27FC236}">
                    <a16:creationId xmlns:a16="http://schemas.microsoft.com/office/drawing/2014/main" id="{1DCE2596-B9D2-5EB6-9144-2FDE5549F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3" y="1039"/>
                <a:ext cx="13" cy="13"/>
              </a:xfrm>
              <a:custGeom>
                <a:avLst/>
                <a:gdLst>
                  <a:gd name="T0" fmla="*/ 28 w 28"/>
                  <a:gd name="T1" fmla="*/ 10 h 28"/>
                  <a:gd name="T2" fmla="*/ 18 w 28"/>
                  <a:gd name="T3" fmla="*/ 28 h 28"/>
                  <a:gd name="T4" fmla="*/ 0 w 28"/>
                  <a:gd name="T5" fmla="*/ 18 h 28"/>
                  <a:gd name="T6" fmla="*/ 10 w 28"/>
                  <a:gd name="T7" fmla="*/ 0 h 28"/>
                  <a:gd name="T8" fmla="*/ 28 w 28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10"/>
                    </a:moveTo>
                    <a:cubicBezTo>
                      <a:pt x="24" y="17"/>
                      <a:pt x="21" y="22"/>
                      <a:pt x="18" y="28"/>
                    </a:cubicBezTo>
                    <a:cubicBezTo>
                      <a:pt x="12" y="25"/>
                      <a:pt x="6" y="22"/>
                      <a:pt x="0" y="18"/>
                    </a:cubicBezTo>
                    <a:cubicBezTo>
                      <a:pt x="3" y="12"/>
                      <a:pt x="6" y="7"/>
                      <a:pt x="10" y="0"/>
                    </a:cubicBezTo>
                    <a:cubicBezTo>
                      <a:pt x="16" y="3"/>
                      <a:pt x="22" y="7"/>
                      <a:pt x="2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0" name="Freeform 46">
                <a:extLst>
                  <a:ext uri="{FF2B5EF4-FFF2-40B4-BE49-F238E27FC236}">
                    <a16:creationId xmlns:a16="http://schemas.microsoft.com/office/drawing/2014/main" id="{B052283F-2AD0-69C9-5DA4-B1630D82E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3" y="959"/>
                <a:ext cx="13" cy="13"/>
              </a:xfrm>
              <a:custGeom>
                <a:avLst/>
                <a:gdLst>
                  <a:gd name="T0" fmla="*/ 10 w 28"/>
                  <a:gd name="T1" fmla="*/ 28 h 28"/>
                  <a:gd name="T2" fmla="*/ 0 w 28"/>
                  <a:gd name="T3" fmla="*/ 10 h 28"/>
                  <a:gd name="T4" fmla="*/ 17 w 28"/>
                  <a:gd name="T5" fmla="*/ 0 h 28"/>
                  <a:gd name="T6" fmla="*/ 28 w 28"/>
                  <a:gd name="T7" fmla="*/ 17 h 28"/>
                  <a:gd name="T8" fmla="*/ 10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0" y="28"/>
                    </a:moveTo>
                    <a:cubicBezTo>
                      <a:pt x="7" y="22"/>
                      <a:pt x="4" y="17"/>
                      <a:pt x="0" y="10"/>
                    </a:cubicBezTo>
                    <a:cubicBezTo>
                      <a:pt x="5" y="7"/>
                      <a:pt x="11" y="4"/>
                      <a:pt x="17" y="0"/>
                    </a:cubicBezTo>
                    <a:cubicBezTo>
                      <a:pt x="21" y="6"/>
                      <a:pt x="24" y="11"/>
                      <a:pt x="28" y="17"/>
                    </a:cubicBezTo>
                    <a:cubicBezTo>
                      <a:pt x="22" y="21"/>
                      <a:pt x="17" y="24"/>
                      <a:pt x="1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1" name="Freeform 47">
                <a:extLst>
                  <a:ext uri="{FF2B5EF4-FFF2-40B4-BE49-F238E27FC236}">
                    <a16:creationId xmlns:a16="http://schemas.microsoft.com/office/drawing/2014/main" id="{01D3F851-BB8F-FB0D-B8D3-C4F8D69D1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3" y="959"/>
                <a:ext cx="13" cy="13"/>
              </a:xfrm>
              <a:custGeom>
                <a:avLst/>
                <a:gdLst>
                  <a:gd name="T0" fmla="*/ 0 w 28"/>
                  <a:gd name="T1" fmla="*/ 17 h 28"/>
                  <a:gd name="T2" fmla="*/ 10 w 28"/>
                  <a:gd name="T3" fmla="*/ 0 h 28"/>
                  <a:gd name="T4" fmla="*/ 28 w 28"/>
                  <a:gd name="T5" fmla="*/ 10 h 28"/>
                  <a:gd name="T6" fmla="*/ 18 w 28"/>
                  <a:gd name="T7" fmla="*/ 28 h 28"/>
                  <a:gd name="T8" fmla="*/ 0 w 28"/>
                  <a:gd name="T9" fmla="*/ 1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0" y="17"/>
                    </a:moveTo>
                    <a:cubicBezTo>
                      <a:pt x="4" y="11"/>
                      <a:pt x="7" y="6"/>
                      <a:pt x="10" y="0"/>
                    </a:cubicBezTo>
                    <a:cubicBezTo>
                      <a:pt x="16" y="3"/>
                      <a:pt x="22" y="6"/>
                      <a:pt x="28" y="10"/>
                    </a:cubicBezTo>
                    <a:cubicBezTo>
                      <a:pt x="24" y="16"/>
                      <a:pt x="21" y="21"/>
                      <a:pt x="18" y="28"/>
                    </a:cubicBezTo>
                    <a:cubicBezTo>
                      <a:pt x="12" y="24"/>
                      <a:pt x="6" y="21"/>
                      <a:pt x="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2" name="Freeform 48">
                <a:extLst>
                  <a:ext uri="{FF2B5EF4-FFF2-40B4-BE49-F238E27FC236}">
                    <a16:creationId xmlns:a16="http://schemas.microsoft.com/office/drawing/2014/main" id="{01175119-0786-7E7E-9351-E79144169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" y="979"/>
                <a:ext cx="12" cy="11"/>
              </a:xfrm>
              <a:custGeom>
                <a:avLst/>
                <a:gdLst>
                  <a:gd name="T0" fmla="*/ 6 w 26"/>
                  <a:gd name="T1" fmla="*/ 25 h 25"/>
                  <a:gd name="T2" fmla="*/ 0 w 26"/>
                  <a:gd name="T3" fmla="*/ 5 h 25"/>
                  <a:gd name="T4" fmla="*/ 20 w 26"/>
                  <a:gd name="T5" fmla="*/ 0 h 25"/>
                  <a:gd name="T6" fmla="*/ 26 w 26"/>
                  <a:gd name="T7" fmla="*/ 20 h 25"/>
                  <a:gd name="T8" fmla="*/ 6 w 26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6" y="25"/>
                    </a:moveTo>
                    <a:cubicBezTo>
                      <a:pt x="4" y="18"/>
                      <a:pt x="2" y="12"/>
                      <a:pt x="0" y="5"/>
                    </a:cubicBezTo>
                    <a:cubicBezTo>
                      <a:pt x="7" y="4"/>
                      <a:pt x="13" y="2"/>
                      <a:pt x="20" y="0"/>
                    </a:cubicBezTo>
                    <a:cubicBezTo>
                      <a:pt x="22" y="7"/>
                      <a:pt x="24" y="13"/>
                      <a:pt x="26" y="20"/>
                    </a:cubicBezTo>
                    <a:cubicBezTo>
                      <a:pt x="19" y="21"/>
                      <a:pt x="13" y="23"/>
                      <a:pt x="6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3" name="Freeform 49">
                <a:extLst>
                  <a:ext uri="{FF2B5EF4-FFF2-40B4-BE49-F238E27FC236}">
                    <a16:creationId xmlns:a16="http://schemas.microsoft.com/office/drawing/2014/main" id="{D22FC022-27FA-0D9F-CCDA-5559DFBC6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2" y="929"/>
                <a:ext cx="13" cy="13"/>
              </a:xfrm>
              <a:custGeom>
                <a:avLst/>
                <a:gdLst>
                  <a:gd name="T0" fmla="*/ 18 w 28"/>
                  <a:gd name="T1" fmla="*/ 0 h 29"/>
                  <a:gd name="T2" fmla="*/ 28 w 28"/>
                  <a:gd name="T3" fmla="*/ 18 h 29"/>
                  <a:gd name="T4" fmla="*/ 11 w 28"/>
                  <a:gd name="T5" fmla="*/ 29 h 29"/>
                  <a:gd name="T6" fmla="*/ 0 w 28"/>
                  <a:gd name="T7" fmla="*/ 11 h 29"/>
                  <a:gd name="T8" fmla="*/ 18 w 28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8" y="0"/>
                    </a:moveTo>
                    <a:cubicBezTo>
                      <a:pt x="22" y="7"/>
                      <a:pt x="25" y="12"/>
                      <a:pt x="28" y="18"/>
                    </a:cubicBezTo>
                    <a:cubicBezTo>
                      <a:pt x="23" y="21"/>
                      <a:pt x="17" y="25"/>
                      <a:pt x="11" y="29"/>
                    </a:cubicBezTo>
                    <a:cubicBezTo>
                      <a:pt x="7" y="23"/>
                      <a:pt x="4" y="18"/>
                      <a:pt x="0" y="11"/>
                    </a:cubicBezTo>
                    <a:cubicBezTo>
                      <a:pt x="6" y="7"/>
                      <a:pt x="11" y="4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4" name="Freeform 50">
                <a:extLst>
                  <a:ext uri="{FF2B5EF4-FFF2-40B4-BE49-F238E27FC236}">
                    <a16:creationId xmlns:a16="http://schemas.microsoft.com/office/drawing/2014/main" id="{066CDE40-8215-07F1-C0D5-30B0FCEAA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2" y="1069"/>
                <a:ext cx="13" cy="13"/>
              </a:xfrm>
              <a:custGeom>
                <a:avLst/>
                <a:gdLst>
                  <a:gd name="T0" fmla="*/ 28 w 28"/>
                  <a:gd name="T1" fmla="*/ 11 h 29"/>
                  <a:gd name="T2" fmla="*/ 18 w 28"/>
                  <a:gd name="T3" fmla="*/ 29 h 29"/>
                  <a:gd name="T4" fmla="*/ 0 w 28"/>
                  <a:gd name="T5" fmla="*/ 18 h 29"/>
                  <a:gd name="T6" fmla="*/ 10 w 28"/>
                  <a:gd name="T7" fmla="*/ 0 h 29"/>
                  <a:gd name="T8" fmla="*/ 28 w 28"/>
                  <a:gd name="T9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28" y="11"/>
                    </a:moveTo>
                    <a:cubicBezTo>
                      <a:pt x="25" y="17"/>
                      <a:pt x="22" y="22"/>
                      <a:pt x="18" y="29"/>
                    </a:cubicBezTo>
                    <a:cubicBezTo>
                      <a:pt x="12" y="25"/>
                      <a:pt x="7" y="22"/>
                      <a:pt x="0" y="18"/>
                    </a:cubicBezTo>
                    <a:cubicBezTo>
                      <a:pt x="4" y="12"/>
                      <a:pt x="7" y="6"/>
                      <a:pt x="10" y="0"/>
                    </a:cubicBezTo>
                    <a:cubicBezTo>
                      <a:pt x="17" y="4"/>
                      <a:pt x="22" y="7"/>
                      <a:pt x="2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5" name="Freeform 51">
                <a:extLst>
                  <a:ext uri="{FF2B5EF4-FFF2-40B4-BE49-F238E27FC236}">
                    <a16:creationId xmlns:a16="http://schemas.microsoft.com/office/drawing/2014/main" id="{879E7EEF-D63B-368E-2BC2-F8F21C698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3" y="1069"/>
                <a:ext cx="13" cy="12"/>
              </a:xfrm>
              <a:custGeom>
                <a:avLst/>
                <a:gdLst>
                  <a:gd name="T0" fmla="*/ 28 w 28"/>
                  <a:gd name="T1" fmla="*/ 18 h 28"/>
                  <a:gd name="T2" fmla="*/ 10 w 28"/>
                  <a:gd name="T3" fmla="*/ 28 h 28"/>
                  <a:gd name="T4" fmla="*/ 0 w 28"/>
                  <a:gd name="T5" fmla="*/ 11 h 28"/>
                  <a:gd name="T6" fmla="*/ 17 w 28"/>
                  <a:gd name="T7" fmla="*/ 0 h 28"/>
                  <a:gd name="T8" fmla="*/ 28 w 28"/>
                  <a:gd name="T9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18"/>
                    </a:moveTo>
                    <a:cubicBezTo>
                      <a:pt x="22" y="22"/>
                      <a:pt x="16" y="25"/>
                      <a:pt x="10" y="28"/>
                    </a:cubicBezTo>
                    <a:cubicBezTo>
                      <a:pt x="6" y="23"/>
                      <a:pt x="3" y="17"/>
                      <a:pt x="0" y="11"/>
                    </a:cubicBezTo>
                    <a:cubicBezTo>
                      <a:pt x="5" y="7"/>
                      <a:pt x="11" y="4"/>
                      <a:pt x="17" y="0"/>
                    </a:cubicBezTo>
                    <a:cubicBezTo>
                      <a:pt x="21" y="6"/>
                      <a:pt x="24" y="11"/>
                      <a:pt x="2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6" name="Freeform 52">
                <a:extLst>
                  <a:ext uri="{FF2B5EF4-FFF2-40B4-BE49-F238E27FC236}">
                    <a16:creationId xmlns:a16="http://schemas.microsoft.com/office/drawing/2014/main" id="{A07CEE11-37A0-4C4F-2FCD-56B0897F9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3" y="929"/>
                <a:ext cx="13" cy="13"/>
              </a:xfrm>
              <a:custGeom>
                <a:avLst/>
                <a:gdLst>
                  <a:gd name="T0" fmla="*/ 0 w 28"/>
                  <a:gd name="T1" fmla="*/ 18 h 29"/>
                  <a:gd name="T2" fmla="*/ 10 w 28"/>
                  <a:gd name="T3" fmla="*/ 0 h 29"/>
                  <a:gd name="T4" fmla="*/ 28 w 28"/>
                  <a:gd name="T5" fmla="*/ 11 h 29"/>
                  <a:gd name="T6" fmla="*/ 18 w 28"/>
                  <a:gd name="T7" fmla="*/ 29 h 29"/>
                  <a:gd name="T8" fmla="*/ 0 w 28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8"/>
                    </a:moveTo>
                    <a:cubicBezTo>
                      <a:pt x="3" y="12"/>
                      <a:pt x="6" y="6"/>
                      <a:pt x="10" y="0"/>
                    </a:cubicBezTo>
                    <a:cubicBezTo>
                      <a:pt x="16" y="4"/>
                      <a:pt x="22" y="7"/>
                      <a:pt x="28" y="11"/>
                    </a:cubicBezTo>
                    <a:cubicBezTo>
                      <a:pt x="24" y="17"/>
                      <a:pt x="22" y="22"/>
                      <a:pt x="18" y="29"/>
                    </a:cubicBezTo>
                    <a:cubicBezTo>
                      <a:pt x="12" y="25"/>
                      <a:pt x="6" y="22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7" name="Freeform 53">
                <a:extLst>
                  <a:ext uri="{FF2B5EF4-FFF2-40B4-BE49-F238E27FC236}">
                    <a16:creationId xmlns:a16="http://schemas.microsoft.com/office/drawing/2014/main" id="{581389EE-3BBE-9A29-E3B4-6D510DED8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4" y="1078"/>
                <a:ext cx="12" cy="11"/>
              </a:xfrm>
              <a:custGeom>
                <a:avLst/>
                <a:gdLst>
                  <a:gd name="T0" fmla="*/ 5 w 25"/>
                  <a:gd name="T1" fmla="*/ 25 h 25"/>
                  <a:gd name="T2" fmla="*/ 0 w 25"/>
                  <a:gd name="T3" fmla="*/ 5 h 25"/>
                  <a:gd name="T4" fmla="*/ 20 w 25"/>
                  <a:gd name="T5" fmla="*/ 0 h 25"/>
                  <a:gd name="T6" fmla="*/ 25 w 25"/>
                  <a:gd name="T7" fmla="*/ 19 h 25"/>
                  <a:gd name="T8" fmla="*/ 5 w 25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5" y="25"/>
                    </a:moveTo>
                    <a:cubicBezTo>
                      <a:pt x="3" y="17"/>
                      <a:pt x="2" y="12"/>
                      <a:pt x="0" y="5"/>
                    </a:cubicBezTo>
                    <a:cubicBezTo>
                      <a:pt x="7" y="3"/>
                      <a:pt x="13" y="2"/>
                      <a:pt x="20" y="0"/>
                    </a:cubicBezTo>
                    <a:cubicBezTo>
                      <a:pt x="22" y="7"/>
                      <a:pt x="23" y="12"/>
                      <a:pt x="25" y="19"/>
                    </a:cubicBezTo>
                    <a:cubicBezTo>
                      <a:pt x="19" y="21"/>
                      <a:pt x="12" y="23"/>
                      <a:pt x="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8" name="Freeform 54">
                <a:extLst>
                  <a:ext uri="{FF2B5EF4-FFF2-40B4-BE49-F238E27FC236}">
                    <a16:creationId xmlns:a16="http://schemas.microsoft.com/office/drawing/2014/main" id="{F667CA5C-FF99-822F-D391-A641BE655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4" y="922"/>
                <a:ext cx="12" cy="11"/>
              </a:xfrm>
              <a:custGeom>
                <a:avLst/>
                <a:gdLst>
                  <a:gd name="T0" fmla="*/ 0 w 25"/>
                  <a:gd name="T1" fmla="*/ 20 h 25"/>
                  <a:gd name="T2" fmla="*/ 5 w 25"/>
                  <a:gd name="T3" fmla="*/ 0 h 25"/>
                  <a:gd name="T4" fmla="*/ 25 w 25"/>
                  <a:gd name="T5" fmla="*/ 5 h 25"/>
                  <a:gd name="T6" fmla="*/ 20 w 25"/>
                  <a:gd name="T7" fmla="*/ 25 h 25"/>
                  <a:gd name="T8" fmla="*/ 0 w 25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0" y="20"/>
                    </a:moveTo>
                    <a:cubicBezTo>
                      <a:pt x="2" y="13"/>
                      <a:pt x="3" y="7"/>
                      <a:pt x="5" y="0"/>
                    </a:cubicBezTo>
                    <a:cubicBezTo>
                      <a:pt x="12" y="2"/>
                      <a:pt x="18" y="3"/>
                      <a:pt x="25" y="5"/>
                    </a:cubicBezTo>
                    <a:cubicBezTo>
                      <a:pt x="23" y="12"/>
                      <a:pt x="22" y="18"/>
                      <a:pt x="20" y="25"/>
                    </a:cubicBezTo>
                    <a:cubicBezTo>
                      <a:pt x="13" y="23"/>
                      <a:pt x="7" y="21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9" name="Freeform 55">
                <a:extLst>
                  <a:ext uri="{FF2B5EF4-FFF2-40B4-BE49-F238E27FC236}">
                    <a16:creationId xmlns:a16="http://schemas.microsoft.com/office/drawing/2014/main" id="{15937775-0CF1-1CDF-32BE-4E57CC149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" y="922"/>
                <a:ext cx="11" cy="11"/>
              </a:xfrm>
              <a:custGeom>
                <a:avLst/>
                <a:gdLst>
                  <a:gd name="T0" fmla="*/ 0 w 25"/>
                  <a:gd name="T1" fmla="*/ 5 h 25"/>
                  <a:gd name="T2" fmla="*/ 19 w 25"/>
                  <a:gd name="T3" fmla="*/ 0 h 25"/>
                  <a:gd name="T4" fmla="*/ 25 w 25"/>
                  <a:gd name="T5" fmla="*/ 19 h 25"/>
                  <a:gd name="T6" fmla="*/ 5 w 25"/>
                  <a:gd name="T7" fmla="*/ 25 h 25"/>
                  <a:gd name="T8" fmla="*/ 0 w 25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0" y="5"/>
                    </a:moveTo>
                    <a:cubicBezTo>
                      <a:pt x="7" y="3"/>
                      <a:pt x="12" y="2"/>
                      <a:pt x="19" y="0"/>
                    </a:cubicBezTo>
                    <a:cubicBezTo>
                      <a:pt x="21" y="6"/>
                      <a:pt x="23" y="12"/>
                      <a:pt x="25" y="19"/>
                    </a:cubicBezTo>
                    <a:cubicBezTo>
                      <a:pt x="19" y="21"/>
                      <a:pt x="13" y="23"/>
                      <a:pt x="5" y="25"/>
                    </a:cubicBezTo>
                    <a:cubicBezTo>
                      <a:pt x="3" y="18"/>
                      <a:pt x="2" y="1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0" name="Freeform 56">
                <a:extLst>
                  <a:ext uri="{FF2B5EF4-FFF2-40B4-BE49-F238E27FC236}">
                    <a16:creationId xmlns:a16="http://schemas.microsoft.com/office/drawing/2014/main" id="{DE7006B3-41DE-246C-9286-CC54EC159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6" y="941"/>
                <a:ext cx="12" cy="14"/>
              </a:xfrm>
              <a:custGeom>
                <a:avLst/>
                <a:gdLst>
                  <a:gd name="T0" fmla="*/ 27 w 27"/>
                  <a:gd name="T1" fmla="*/ 18 h 30"/>
                  <a:gd name="T2" fmla="*/ 14 w 27"/>
                  <a:gd name="T3" fmla="*/ 30 h 30"/>
                  <a:gd name="T4" fmla="*/ 0 w 27"/>
                  <a:gd name="T5" fmla="*/ 16 h 30"/>
                  <a:gd name="T6" fmla="*/ 15 w 27"/>
                  <a:gd name="T7" fmla="*/ 0 h 30"/>
                  <a:gd name="T8" fmla="*/ 27 w 27"/>
                  <a:gd name="T9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0">
                    <a:moveTo>
                      <a:pt x="27" y="18"/>
                    </a:moveTo>
                    <a:cubicBezTo>
                      <a:pt x="23" y="21"/>
                      <a:pt x="19" y="25"/>
                      <a:pt x="14" y="30"/>
                    </a:cubicBezTo>
                    <a:cubicBezTo>
                      <a:pt x="9" y="25"/>
                      <a:pt x="5" y="21"/>
                      <a:pt x="0" y="16"/>
                    </a:cubicBezTo>
                    <a:cubicBezTo>
                      <a:pt x="4" y="11"/>
                      <a:pt x="8" y="7"/>
                      <a:pt x="15" y="0"/>
                    </a:cubicBezTo>
                    <a:cubicBezTo>
                      <a:pt x="19" y="6"/>
                      <a:pt x="22" y="11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1" name="Freeform 57">
                <a:extLst>
                  <a:ext uri="{FF2B5EF4-FFF2-40B4-BE49-F238E27FC236}">
                    <a16:creationId xmlns:a16="http://schemas.microsoft.com/office/drawing/2014/main" id="{DB35B3B0-7BBF-975E-8F80-C13073C40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0" y="977"/>
                <a:ext cx="58" cy="57"/>
              </a:xfrm>
              <a:custGeom>
                <a:avLst/>
                <a:gdLst>
                  <a:gd name="T0" fmla="*/ 64 w 127"/>
                  <a:gd name="T1" fmla="*/ 127 h 127"/>
                  <a:gd name="T2" fmla="*/ 0 w 127"/>
                  <a:gd name="T3" fmla="*/ 65 h 127"/>
                  <a:gd name="T4" fmla="*/ 62 w 127"/>
                  <a:gd name="T5" fmla="*/ 1 h 127"/>
                  <a:gd name="T6" fmla="*/ 127 w 127"/>
                  <a:gd name="T7" fmla="*/ 64 h 127"/>
                  <a:gd name="T8" fmla="*/ 64 w 127"/>
                  <a:gd name="T9" fmla="*/ 127 h 127"/>
                  <a:gd name="T10" fmla="*/ 63 w 127"/>
                  <a:gd name="T11" fmla="*/ 106 h 127"/>
                  <a:gd name="T12" fmla="*/ 105 w 127"/>
                  <a:gd name="T13" fmla="*/ 64 h 127"/>
                  <a:gd name="T14" fmla="*/ 64 w 127"/>
                  <a:gd name="T15" fmla="*/ 22 h 127"/>
                  <a:gd name="T16" fmla="*/ 22 w 127"/>
                  <a:gd name="T17" fmla="*/ 63 h 127"/>
                  <a:gd name="T18" fmla="*/ 63 w 127"/>
                  <a:gd name="T19" fmla="*/ 106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7" h="127">
                    <a:moveTo>
                      <a:pt x="64" y="127"/>
                    </a:moveTo>
                    <a:cubicBezTo>
                      <a:pt x="29" y="127"/>
                      <a:pt x="1" y="99"/>
                      <a:pt x="0" y="65"/>
                    </a:cubicBezTo>
                    <a:cubicBezTo>
                      <a:pt x="0" y="30"/>
                      <a:pt x="28" y="1"/>
                      <a:pt x="62" y="1"/>
                    </a:cubicBezTo>
                    <a:cubicBezTo>
                      <a:pt x="97" y="0"/>
                      <a:pt x="127" y="29"/>
                      <a:pt x="127" y="64"/>
                    </a:cubicBezTo>
                    <a:cubicBezTo>
                      <a:pt x="127" y="98"/>
                      <a:pt x="98" y="127"/>
                      <a:pt x="64" y="127"/>
                    </a:cubicBezTo>
                    <a:close/>
                    <a:moveTo>
                      <a:pt x="63" y="106"/>
                    </a:moveTo>
                    <a:cubicBezTo>
                      <a:pt x="86" y="106"/>
                      <a:pt x="105" y="87"/>
                      <a:pt x="105" y="64"/>
                    </a:cubicBezTo>
                    <a:cubicBezTo>
                      <a:pt x="106" y="42"/>
                      <a:pt x="87" y="22"/>
                      <a:pt x="64" y="22"/>
                    </a:cubicBezTo>
                    <a:cubicBezTo>
                      <a:pt x="41" y="22"/>
                      <a:pt x="22" y="41"/>
                      <a:pt x="22" y="63"/>
                    </a:cubicBezTo>
                    <a:cubicBezTo>
                      <a:pt x="21" y="86"/>
                      <a:pt x="40" y="106"/>
                      <a:pt x="6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2" name="Freeform 58">
                <a:extLst>
                  <a:ext uri="{FF2B5EF4-FFF2-40B4-BE49-F238E27FC236}">
                    <a16:creationId xmlns:a16="http://schemas.microsoft.com/office/drawing/2014/main" id="{948409D7-C37C-6A6F-E558-D0B4AE87D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2" y="1001"/>
                <a:ext cx="9" cy="9"/>
              </a:xfrm>
              <a:custGeom>
                <a:avLst/>
                <a:gdLst>
                  <a:gd name="T0" fmla="*/ 0 w 20"/>
                  <a:gd name="T1" fmla="*/ 19 h 19"/>
                  <a:gd name="T2" fmla="*/ 0 w 20"/>
                  <a:gd name="T3" fmla="*/ 0 h 19"/>
                  <a:gd name="T4" fmla="*/ 20 w 20"/>
                  <a:gd name="T5" fmla="*/ 0 h 19"/>
                  <a:gd name="T6" fmla="*/ 20 w 20"/>
                  <a:gd name="T7" fmla="*/ 19 h 19"/>
                  <a:gd name="T8" fmla="*/ 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0" y="19"/>
                    </a:moveTo>
                    <a:cubicBezTo>
                      <a:pt x="0" y="12"/>
                      <a:pt x="0" y="6"/>
                      <a:pt x="0" y="0"/>
                    </a:cubicBezTo>
                    <a:cubicBezTo>
                      <a:pt x="6" y="0"/>
                      <a:pt x="12" y="0"/>
                      <a:pt x="20" y="0"/>
                    </a:cubicBezTo>
                    <a:cubicBezTo>
                      <a:pt x="20" y="6"/>
                      <a:pt x="20" y="12"/>
                      <a:pt x="20" y="19"/>
                    </a:cubicBezTo>
                    <a:cubicBezTo>
                      <a:pt x="13" y="19"/>
                      <a:pt x="7" y="19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3" name="Freeform 59">
                <a:extLst>
                  <a:ext uri="{FF2B5EF4-FFF2-40B4-BE49-F238E27FC236}">
                    <a16:creationId xmlns:a16="http://schemas.microsoft.com/office/drawing/2014/main" id="{20580389-6E0E-7075-B1B3-198292065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5" y="958"/>
                <a:ext cx="9" cy="9"/>
              </a:xfrm>
              <a:custGeom>
                <a:avLst/>
                <a:gdLst>
                  <a:gd name="T0" fmla="*/ 0 w 19"/>
                  <a:gd name="T1" fmla="*/ 0 h 19"/>
                  <a:gd name="T2" fmla="*/ 19 w 19"/>
                  <a:gd name="T3" fmla="*/ 0 h 19"/>
                  <a:gd name="T4" fmla="*/ 19 w 19"/>
                  <a:gd name="T5" fmla="*/ 19 h 19"/>
                  <a:gd name="T6" fmla="*/ 0 w 19"/>
                  <a:gd name="T7" fmla="*/ 19 h 19"/>
                  <a:gd name="T8" fmla="*/ 0 w 1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cubicBezTo>
                      <a:pt x="7" y="0"/>
                      <a:pt x="13" y="0"/>
                      <a:pt x="19" y="0"/>
                    </a:cubicBezTo>
                    <a:cubicBezTo>
                      <a:pt x="19" y="6"/>
                      <a:pt x="19" y="13"/>
                      <a:pt x="19" y="19"/>
                    </a:cubicBezTo>
                    <a:cubicBezTo>
                      <a:pt x="13" y="19"/>
                      <a:pt x="7" y="19"/>
                      <a:pt x="0" y="19"/>
                    </a:cubicBezTo>
                    <a:cubicBezTo>
                      <a:pt x="0" y="13"/>
                      <a:pt x="0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4" name="Freeform 60">
                <a:extLst>
                  <a:ext uri="{FF2B5EF4-FFF2-40B4-BE49-F238E27FC236}">
                    <a16:creationId xmlns:a16="http://schemas.microsoft.com/office/drawing/2014/main" id="{5ADAE5E1-CF1C-2DC0-BD2A-8F941D026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5" y="1044"/>
                <a:ext cx="9" cy="8"/>
              </a:xfrm>
              <a:custGeom>
                <a:avLst/>
                <a:gdLst>
                  <a:gd name="T0" fmla="*/ 19 w 19"/>
                  <a:gd name="T1" fmla="*/ 19 h 19"/>
                  <a:gd name="T2" fmla="*/ 0 w 19"/>
                  <a:gd name="T3" fmla="*/ 19 h 19"/>
                  <a:gd name="T4" fmla="*/ 0 w 19"/>
                  <a:gd name="T5" fmla="*/ 0 h 19"/>
                  <a:gd name="T6" fmla="*/ 19 w 19"/>
                  <a:gd name="T7" fmla="*/ 0 h 19"/>
                  <a:gd name="T8" fmla="*/ 19 w 19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9"/>
                    </a:moveTo>
                    <a:cubicBezTo>
                      <a:pt x="12" y="19"/>
                      <a:pt x="6" y="19"/>
                      <a:pt x="0" y="19"/>
                    </a:cubicBezTo>
                    <a:cubicBezTo>
                      <a:pt x="0" y="12"/>
                      <a:pt x="0" y="6"/>
                      <a:pt x="0" y="0"/>
                    </a:cubicBezTo>
                    <a:cubicBezTo>
                      <a:pt x="6" y="0"/>
                      <a:pt x="12" y="0"/>
                      <a:pt x="19" y="0"/>
                    </a:cubicBezTo>
                    <a:cubicBezTo>
                      <a:pt x="19" y="6"/>
                      <a:pt x="19" y="12"/>
                      <a:pt x="19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5" name="Freeform 61">
                <a:extLst>
                  <a:ext uri="{FF2B5EF4-FFF2-40B4-BE49-F238E27FC236}">
                    <a16:creationId xmlns:a16="http://schemas.microsoft.com/office/drawing/2014/main" id="{05018190-24A6-9B2A-3902-A1F0D5184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7" y="1001"/>
                <a:ext cx="10" cy="8"/>
              </a:xfrm>
              <a:custGeom>
                <a:avLst/>
                <a:gdLst>
                  <a:gd name="T0" fmla="*/ 0 w 20"/>
                  <a:gd name="T1" fmla="*/ 19 h 19"/>
                  <a:gd name="T2" fmla="*/ 0 w 20"/>
                  <a:gd name="T3" fmla="*/ 0 h 19"/>
                  <a:gd name="T4" fmla="*/ 20 w 20"/>
                  <a:gd name="T5" fmla="*/ 0 h 19"/>
                  <a:gd name="T6" fmla="*/ 20 w 20"/>
                  <a:gd name="T7" fmla="*/ 19 h 19"/>
                  <a:gd name="T8" fmla="*/ 0 w 2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0" y="19"/>
                    </a:moveTo>
                    <a:cubicBezTo>
                      <a:pt x="0" y="12"/>
                      <a:pt x="0" y="6"/>
                      <a:pt x="0" y="0"/>
                    </a:cubicBezTo>
                    <a:cubicBezTo>
                      <a:pt x="7" y="0"/>
                      <a:pt x="13" y="0"/>
                      <a:pt x="20" y="0"/>
                    </a:cubicBezTo>
                    <a:cubicBezTo>
                      <a:pt x="20" y="7"/>
                      <a:pt x="20" y="12"/>
                      <a:pt x="20" y="19"/>
                    </a:cubicBezTo>
                    <a:cubicBezTo>
                      <a:pt x="13" y="19"/>
                      <a:pt x="7" y="19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6" name="Freeform 62">
                <a:extLst>
                  <a:ext uri="{FF2B5EF4-FFF2-40B4-BE49-F238E27FC236}">
                    <a16:creationId xmlns:a16="http://schemas.microsoft.com/office/drawing/2014/main" id="{4C97A32F-E8B2-B8C5-9779-2B21B106D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2" y="968"/>
                <a:ext cx="14" cy="14"/>
              </a:xfrm>
              <a:custGeom>
                <a:avLst/>
                <a:gdLst>
                  <a:gd name="T0" fmla="*/ 15 w 31"/>
                  <a:gd name="T1" fmla="*/ 30 h 30"/>
                  <a:gd name="T2" fmla="*/ 0 w 31"/>
                  <a:gd name="T3" fmla="*/ 17 h 30"/>
                  <a:gd name="T4" fmla="*/ 16 w 31"/>
                  <a:gd name="T5" fmla="*/ 0 h 30"/>
                  <a:gd name="T6" fmla="*/ 31 w 31"/>
                  <a:gd name="T7" fmla="*/ 16 h 30"/>
                  <a:gd name="T8" fmla="*/ 15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5" y="30"/>
                    </a:moveTo>
                    <a:cubicBezTo>
                      <a:pt x="11" y="26"/>
                      <a:pt x="6" y="22"/>
                      <a:pt x="0" y="17"/>
                    </a:cubicBezTo>
                    <a:cubicBezTo>
                      <a:pt x="7" y="10"/>
                      <a:pt x="11" y="6"/>
                      <a:pt x="16" y="0"/>
                    </a:cubicBezTo>
                    <a:cubicBezTo>
                      <a:pt x="22" y="6"/>
                      <a:pt x="26" y="10"/>
                      <a:pt x="31" y="16"/>
                    </a:cubicBezTo>
                    <a:cubicBezTo>
                      <a:pt x="26" y="20"/>
                      <a:pt x="21" y="25"/>
                      <a:pt x="1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7" name="Freeform 63">
                <a:extLst>
                  <a:ext uri="{FF2B5EF4-FFF2-40B4-BE49-F238E27FC236}">
                    <a16:creationId xmlns:a16="http://schemas.microsoft.com/office/drawing/2014/main" id="{4EB7D4F0-1767-D731-5A1F-B142199D2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" y="968"/>
                <a:ext cx="13" cy="14"/>
              </a:xfrm>
              <a:custGeom>
                <a:avLst/>
                <a:gdLst>
                  <a:gd name="T0" fmla="*/ 15 w 29"/>
                  <a:gd name="T1" fmla="*/ 29 h 29"/>
                  <a:gd name="T2" fmla="*/ 0 w 29"/>
                  <a:gd name="T3" fmla="*/ 16 h 29"/>
                  <a:gd name="T4" fmla="*/ 17 w 29"/>
                  <a:gd name="T5" fmla="*/ 0 h 29"/>
                  <a:gd name="T6" fmla="*/ 29 w 29"/>
                  <a:gd name="T7" fmla="*/ 17 h 29"/>
                  <a:gd name="T8" fmla="*/ 15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15" y="29"/>
                    </a:moveTo>
                    <a:cubicBezTo>
                      <a:pt x="10" y="24"/>
                      <a:pt x="5" y="20"/>
                      <a:pt x="0" y="16"/>
                    </a:cubicBezTo>
                    <a:cubicBezTo>
                      <a:pt x="6" y="10"/>
                      <a:pt x="10" y="6"/>
                      <a:pt x="17" y="0"/>
                    </a:cubicBezTo>
                    <a:cubicBezTo>
                      <a:pt x="20" y="5"/>
                      <a:pt x="24" y="10"/>
                      <a:pt x="29" y="17"/>
                    </a:cubicBezTo>
                    <a:cubicBezTo>
                      <a:pt x="25" y="20"/>
                      <a:pt x="20" y="24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8" name="Freeform 64">
                <a:extLst>
                  <a:ext uri="{FF2B5EF4-FFF2-40B4-BE49-F238E27FC236}">
                    <a16:creationId xmlns:a16="http://schemas.microsoft.com/office/drawing/2014/main" id="{7F29A985-B849-C5A5-211D-0F347EFC9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" y="1029"/>
                <a:ext cx="13" cy="13"/>
              </a:xfrm>
              <a:custGeom>
                <a:avLst/>
                <a:gdLst>
                  <a:gd name="T0" fmla="*/ 13 w 28"/>
                  <a:gd name="T1" fmla="*/ 27 h 27"/>
                  <a:gd name="T2" fmla="*/ 0 w 28"/>
                  <a:gd name="T3" fmla="*/ 12 h 27"/>
                  <a:gd name="T4" fmla="*/ 16 w 28"/>
                  <a:gd name="T5" fmla="*/ 0 h 27"/>
                  <a:gd name="T6" fmla="*/ 28 w 28"/>
                  <a:gd name="T7" fmla="*/ 16 h 27"/>
                  <a:gd name="T8" fmla="*/ 13 w 28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3" y="27"/>
                    </a:moveTo>
                    <a:cubicBezTo>
                      <a:pt x="10" y="23"/>
                      <a:pt x="5" y="19"/>
                      <a:pt x="0" y="12"/>
                    </a:cubicBezTo>
                    <a:cubicBezTo>
                      <a:pt x="5" y="9"/>
                      <a:pt x="10" y="5"/>
                      <a:pt x="16" y="0"/>
                    </a:cubicBezTo>
                    <a:cubicBezTo>
                      <a:pt x="19" y="4"/>
                      <a:pt x="23" y="9"/>
                      <a:pt x="28" y="16"/>
                    </a:cubicBezTo>
                    <a:cubicBezTo>
                      <a:pt x="24" y="19"/>
                      <a:pt x="19" y="23"/>
                      <a:pt x="13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9" name="Freeform 65">
                <a:extLst>
                  <a:ext uri="{FF2B5EF4-FFF2-40B4-BE49-F238E27FC236}">
                    <a16:creationId xmlns:a16="http://schemas.microsoft.com/office/drawing/2014/main" id="{191652EC-CEBA-F1D3-4191-A85176B7E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3" y="1029"/>
                <a:ext cx="12" cy="13"/>
              </a:xfrm>
              <a:custGeom>
                <a:avLst/>
                <a:gdLst>
                  <a:gd name="T0" fmla="*/ 26 w 26"/>
                  <a:gd name="T1" fmla="*/ 18 h 30"/>
                  <a:gd name="T2" fmla="*/ 12 w 26"/>
                  <a:gd name="T3" fmla="*/ 30 h 30"/>
                  <a:gd name="T4" fmla="*/ 0 w 26"/>
                  <a:gd name="T5" fmla="*/ 14 h 30"/>
                  <a:gd name="T6" fmla="*/ 13 w 26"/>
                  <a:gd name="T7" fmla="*/ 0 h 30"/>
                  <a:gd name="T8" fmla="*/ 26 w 26"/>
                  <a:gd name="T9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0">
                    <a:moveTo>
                      <a:pt x="26" y="18"/>
                    </a:moveTo>
                    <a:cubicBezTo>
                      <a:pt x="23" y="20"/>
                      <a:pt x="19" y="24"/>
                      <a:pt x="12" y="30"/>
                    </a:cubicBezTo>
                    <a:cubicBezTo>
                      <a:pt x="8" y="25"/>
                      <a:pt x="5" y="20"/>
                      <a:pt x="0" y="14"/>
                    </a:cubicBezTo>
                    <a:cubicBezTo>
                      <a:pt x="3" y="10"/>
                      <a:pt x="8" y="6"/>
                      <a:pt x="13" y="0"/>
                    </a:cubicBezTo>
                    <a:cubicBezTo>
                      <a:pt x="17" y="6"/>
                      <a:pt x="21" y="11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08B38710-165D-65F0-3F90-66F3C9E19397}"/>
              </a:ext>
            </a:extLst>
          </p:cNvPr>
          <p:cNvGrpSpPr/>
          <p:nvPr/>
        </p:nvGrpSpPr>
        <p:grpSpPr>
          <a:xfrm>
            <a:off x="8459898" y="3911605"/>
            <a:ext cx="3017400" cy="818324"/>
            <a:chOff x="8456484" y="3062864"/>
            <a:chExt cx="3381501" cy="1105229"/>
          </a:xfrm>
        </p:grpSpPr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F89CC3F4-955B-965E-86BA-B1989756DF2B}"/>
                </a:ext>
              </a:extLst>
            </p:cNvPr>
            <p:cNvSpPr/>
            <p:nvPr/>
          </p:nvSpPr>
          <p:spPr>
            <a:xfrm>
              <a:off x="11105711" y="3062864"/>
              <a:ext cx="732274" cy="7322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F9693A0C-BB8A-3CA1-BB62-BB21772FF4E9}"/>
                </a:ext>
              </a:extLst>
            </p:cNvPr>
            <p:cNvSpPr/>
            <p:nvPr/>
          </p:nvSpPr>
          <p:spPr>
            <a:xfrm>
              <a:off x="9161323" y="3062864"/>
              <a:ext cx="1796363" cy="4988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6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、存款直播间</a:t>
              </a:r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17D6E956-FBDC-2F82-E6BA-99DD81979971}"/>
                </a:ext>
              </a:extLst>
            </p:cNvPr>
            <p:cNvSpPr/>
            <p:nvPr/>
          </p:nvSpPr>
          <p:spPr>
            <a:xfrm>
              <a:off x="8456484" y="3470177"/>
              <a:ext cx="2501201" cy="697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详尽分解支行存款指标，实时分析存款动态</a:t>
              </a:r>
            </a:p>
          </p:txBody>
        </p:sp>
        <p:grpSp>
          <p:nvGrpSpPr>
            <p:cNvPr id="224" name="Group 68">
              <a:extLst>
                <a:ext uri="{FF2B5EF4-FFF2-40B4-BE49-F238E27FC236}">
                  <a16:creationId xmlns:a16="http://schemas.microsoft.com/office/drawing/2014/main" id="{634A7111-67E5-8D44-A3A4-B655D6A49C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91446" y="3220213"/>
              <a:ext cx="360804" cy="417574"/>
              <a:chOff x="5553" y="1920"/>
              <a:chExt cx="286" cy="331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p:grpSpPr>
          <p:sp>
            <p:nvSpPr>
              <p:cNvPr id="225" name="Freeform 69">
                <a:extLst>
                  <a:ext uri="{FF2B5EF4-FFF2-40B4-BE49-F238E27FC236}">
                    <a16:creationId xmlns:a16="http://schemas.microsoft.com/office/drawing/2014/main" id="{8401DCFF-BC88-2026-7421-C9B87A0BB7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06" y="1920"/>
                <a:ext cx="183" cy="212"/>
              </a:xfrm>
              <a:custGeom>
                <a:avLst/>
                <a:gdLst>
                  <a:gd name="T0" fmla="*/ 2 w 370"/>
                  <a:gd name="T1" fmla="*/ 124 h 430"/>
                  <a:gd name="T2" fmla="*/ 1 w 370"/>
                  <a:gd name="T3" fmla="*/ 58 h 430"/>
                  <a:gd name="T4" fmla="*/ 17 w 370"/>
                  <a:gd name="T5" fmla="*/ 38 h 430"/>
                  <a:gd name="T6" fmla="*/ 177 w 370"/>
                  <a:gd name="T7" fmla="*/ 2 h 430"/>
                  <a:gd name="T8" fmla="*/ 195 w 370"/>
                  <a:gd name="T9" fmla="*/ 3 h 430"/>
                  <a:gd name="T10" fmla="*/ 348 w 370"/>
                  <a:gd name="T11" fmla="*/ 37 h 430"/>
                  <a:gd name="T12" fmla="*/ 367 w 370"/>
                  <a:gd name="T13" fmla="*/ 60 h 430"/>
                  <a:gd name="T14" fmla="*/ 364 w 370"/>
                  <a:gd name="T15" fmla="*/ 208 h 430"/>
                  <a:gd name="T16" fmla="*/ 194 w 370"/>
                  <a:gd name="T17" fmla="*/ 428 h 430"/>
                  <a:gd name="T18" fmla="*/ 173 w 370"/>
                  <a:gd name="T19" fmla="*/ 427 h 430"/>
                  <a:gd name="T20" fmla="*/ 5 w 370"/>
                  <a:gd name="T21" fmla="*/ 213 h 430"/>
                  <a:gd name="T22" fmla="*/ 0 w 370"/>
                  <a:gd name="T23" fmla="*/ 124 h 430"/>
                  <a:gd name="T24" fmla="*/ 2 w 370"/>
                  <a:gd name="T25" fmla="*/ 124 h 430"/>
                  <a:gd name="T26" fmla="*/ 28 w 370"/>
                  <a:gd name="T27" fmla="*/ 62 h 430"/>
                  <a:gd name="T28" fmla="*/ 29 w 370"/>
                  <a:gd name="T29" fmla="*/ 186 h 430"/>
                  <a:gd name="T30" fmla="*/ 175 w 370"/>
                  <a:gd name="T31" fmla="*/ 400 h 430"/>
                  <a:gd name="T32" fmla="*/ 193 w 370"/>
                  <a:gd name="T33" fmla="*/ 400 h 430"/>
                  <a:gd name="T34" fmla="*/ 331 w 370"/>
                  <a:gd name="T35" fmla="*/ 242 h 430"/>
                  <a:gd name="T36" fmla="*/ 340 w 370"/>
                  <a:gd name="T37" fmla="*/ 64 h 430"/>
                  <a:gd name="T38" fmla="*/ 338 w 370"/>
                  <a:gd name="T39" fmla="*/ 62 h 430"/>
                  <a:gd name="T40" fmla="*/ 192 w 370"/>
                  <a:gd name="T41" fmla="*/ 29 h 430"/>
                  <a:gd name="T42" fmla="*/ 178 w 370"/>
                  <a:gd name="T43" fmla="*/ 28 h 430"/>
                  <a:gd name="T44" fmla="*/ 28 w 370"/>
                  <a:gd name="T45" fmla="*/ 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0" h="430">
                    <a:moveTo>
                      <a:pt x="2" y="124"/>
                    </a:moveTo>
                    <a:cubicBezTo>
                      <a:pt x="2" y="102"/>
                      <a:pt x="2" y="80"/>
                      <a:pt x="1" y="58"/>
                    </a:cubicBezTo>
                    <a:cubicBezTo>
                      <a:pt x="1" y="46"/>
                      <a:pt x="6" y="40"/>
                      <a:pt x="17" y="38"/>
                    </a:cubicBezTo>
                    <a:cubicBezTo>
                      <a:pt x="70" y="26"/>
                      <a:pt x="124" y="13"/>
                      <a:pt x="177" y="2"/>
                    </a:cubicBezTo>
                    <a:cubicBezTo>
                      <a:pt x="183" y="0"/>
                      <a:pt x="189" y="1"/>
                      <a:pt x="195" y="3"/>
                    </a:cubicBezTo>
                    <a:cubicBezTo>
                      <a:pt x="246" y="14"/>
                      <a:pt x="297" y="26"/>
                      <a:pt x="348" y="37"/>
                    </a:cubicBezTo>
                    <a:cubicBezTo>
                      <a:pt x="362" y="40"/>
                      <a:pt x="368" y="46"/>
                      <a:pt x="367" y="60"/>
                    </a:cubicBezTo>
                    <a:cubicBezTo>
                      <a:pt x="366" y="110"/>
                      <a:pt x="370" y="160"/>
                      <a:pt x="364" y="208"/>
                    </a:cubicBezTo>
                    <a:cubicBezTo>
                      <a:pt x="351" y="314"/>
                      <a:pt x="292" y="387"/>
                      <a:pt x="194" y="428"/>
                    </a:cubicBezTo>
                    <a:cubicBezTo>
                      <a:pt x="188" y="430"/>
                      <a:pt x="179" y="430"/>
                      <a:pt x="173" y="427"/>
                    </a:cubicBezTo>
                    <a:cubicBezTo>
                      <a:pt x="78" y="387"/>
                      <a:pt x="20" y="316"/>
                      <a:pt x="5" y="213"/>
                    </a:cubicBezTo>
                    <a:cubicBezTo>
                      <a:pt x="0" y="184"/>
                      <a:pt x="2" y="154"/>
                      <a:pt x="0" y="124"/>
                    </a:cubicBezTo>
                    <a:cubicBezTo>
                      <a:pt x="1" y="124"/>
                      <a:pt x="1" y="124"/>
                      <a:pt x="2" y="124"/>
                    </a:cubicBezTo>
                    <a:close/>
                    <a:moveTo>
                      <a:pt x="28" y="62"/>
                    </a:moveTo>
                    <a:cubicBezTo>
                      <a:pt x="28" y="104"/>
                      <a:pt x="26" y="145"/>
                      <a:pt x="29" y="186"/>
                    </a:cubicBezTo>
                    <a:cubicBezTo>
                      <a:pt x="35" y="286"/>
                      <a:pt x="84" y="358"/>
                      <a:pt x="175" y="400"/>
                    </a:cubicBezTo>
                    <a:cubicBezTo>
                      <a:pt x="180" y="402"/>
                      <a:pt x="188" y="402"/>
                      <a:pt x="193" y="400"/>
                    </a:cubicBezTo>
                    <a:cubicBezTo>
                      <a:pt x="264" y="369"/>
                      <a:pt x="310" y="315"/>
                      <a:pt x="331" y="242"/>
                    </a:cubicBezTo>
                    <a:cubicBezTo>
                      <a:pt x="348" y="183"/>
                      <a:pt x="339" y="124"/>
                      <a:pt x="340" y="64"/>
                    </a:cubicBezTo>
                    <a:cubicBezTo>
                      <a:pt x="340" y="64"/>
                      <a:pt x="339" y="63"/>
                      <a:pt x="338" y="62"/>
                    </a:cubicBezTo>
                    <a:cubicBezTo>
                      <a:pt x="290" y="51"/>
                      <a:pt x="241" y="40"/>
                      <a:pt x="192" y="29"/>
                    </a:cubicBezTo>
                    <a:cubicBezTo>
                      <a:pt x="188" y="28"/>
                      <a:pt x="182" y="27"/>
                      <a:pt x="178" y="28"/>
                    </a:cubicBezTo>
                    <a:cubicBezTo>
                      <a:pt x="128" y="39"/>
                      <a:pt x="79" y="51"/>
                      <a:pt x="28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6" name="Freeform 70">
                <a:extLst>
                  <a:ext uri="{FF2B5EF4-FFF2-40B4-BE49-F238E27FC236}">
                    <a16:creationId xmlns:a16="http://schemas.microsoft.com/office/drawing/2014/main" id="{F73871A1-23EE-10D3-C038-A97599903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" y="2044"/>
                <a:ext cx="127" cy="207"/>
              </a:xfrm>
              <a:custGeom>
                <a:avLst/>
                <a:gdLst>
                  <a:gd name="T0" fmla="*/ 149 w 257"/>
                  <a:gd name="T1" fmla="*/ 187 h 419"/>
                  <a:gd name="T2" fmla="*/ 155 w 257"/>
                  <a:gd name="T3" fmla="*/ 160 h 419"/>
                  <a:gd name="T4" fmla="*/ 155 w 257"/>
                  <a:gd name="T5" fmla="*/ 46 h 419"/>
                  <a:gd name="T6" fmla="*/ 181 w 257"/>
                  <a:gd name="T7" fmla="*/ 7 h 419"/>
                  <a:gd name="T8" fmla="*/ 227 w 257"/>
                  <a:gd name="T9" fmla="*/ 14 h 419"/>
                  <a:gd name="T10" fmla="*/ 242 w 257"/>
                  <a:gd name="T11" fmla="*/ 44 h 419"/>
                  <a:gd name="T12" fmla="*/ 256 w 257"/>
                  <a:gd name="T13" fmla="*/ 191 h 419"/>
                  <a:gd name="T14" fmla="*/ 242 w 257"/>
                  <a:gd name="T15" fmla="*/ 232 h 419"/>
                  <a:gd name="T16" fmla="*/ 146 w 257"/>
                  <a:gd name="T17" fmla="*/ 357 h 419"/>
                  <a:gd name="T18" fmla="*/ 134 w 257"/>
                  <a:gd name="T19" fmla="*/ 393 h 419"/>
                  <a:gd name="T20" fmla="*/ 134 w 257"/>
                  <a:gd name="T21" fmla="*/ 406 h 419"/>
                  <a:gd name="T22" fmla="*/ 123 w 257"/>
                  <a:gd name="T23" fmla="*/ 418 h 419"/>
                  <a:gd name="T24" fmla="*/ 109 w 257"/>
                  <a:gd name="T25" fmla="*/ 408 h 419"/>
                  <a:gd name="T26" fmla="*/ 120 w 257"/>
                  <a:gd name="T27" fmla="*/ 347 h 419"/>
                  <a:gd name="T28" fmla="*/ 220 w 257"/>
                  <a:gd name="T29" fmla="*/ 218 h 419"/>
                  <a:gd name="T30" fmla="*/ 229 w 257"/>
                  <a:gd name="T31" fmla="*/ 186 h 419"/>
                  <a:gd name="T32" fmla="*/ 218 w 257"/>
                  <a:gd name="T33" fmla="*/ 58 h 419"/>
                  <a:gd name="T34" fmla="*/ 198 w 257"/>
                  <a:gd name="T35" fmla="*/ 30 h 419"/>
                  <a:gd name="T36" fmla="*/ 181 w 257"/>
                  <a:gd name="T37" fmla="*/ 60 h 419"/>
                  <a:gd name="T38" fmla="*/ 181 w 257"/>
                  <a:gd name="T39" fmla="*/ 161 h 419"/>
                  <a:gd name="T40" fmla="*/ 169 w 257"/>
                  <a:gd name="T41" fmla="*/ 199 h 419"/>
                  <a:gd name="T42" fmla="*/ 124 w 257"/>
                  <a:gd name="T43" fmla="*/ 257 h 419"/>
                  <a:gd name="T44" fmla="*/ 103 w 257"/>
                  <a:gd name="T45" fmla="*/ 264 h 419"/>
                  <a:gd name="T46" fmla="*/ 104 w 257"/>
                  <a:gd name="T47" fmla="*/ 241 h 419"/>
                  <a:gd name="T48" fmla="*/ 121 w 257"/>
                  <a:gd name="T49" fmla="*/ 217 h 419"/>
                  <a:gd name="T50" fmla="*/ 119 w 257"/>
                  <a:gd name="T51" fmla="*/ 196 h 419"/>
                  <a:gd name="T52" fmla="*/ 97 w 257"/>
                  <a:gd name="T53" fmla="*/ 198 h 419"/>
                  <a:gd name="T54" fmla="*/ 39 w 257"/>
                  <a:gd name="T55" fmla="*/ 276 h 419"/>
                  <a:gd name="T56" fmla="*/ 29 w 257"/>
                  <a:gd name="T57" fmla="*/ 318 h 419"/>
                  <a:gd name="T58" fmla="*/ 28 w 257"/>
                  <a:gd name="T59" fmla="*/ 394 h 419"/>
                  <a:gd name="T60" fmla="*/ 27 w 257"/>
                  <a:gd name="T61" fmla="*/ 407 h 419"/>
                  <a:gd name="T62" fmla="*/ 14 w 257"/>
                  <a:gd name="T63" fmla="*/ 418 h 419"/>
                  <a:gd name="T64" fmla="*/ 3 w 257"/>
                  <a:gd name="T65" fmla="*/ 407 h 419"/>
                  <a:gd name="T66" fmla="*/ 4 w 257"/>
                  <a:gd name="T67" fmla="*/ 299 h 419"/>
                  <a:gd name="T68" fmla="*/ 25 w 257"/>
                  <a:gd name="T69" fmla="*/ 250 h 419"/>
                  <a:gd name="T70" fmla="*/ 70 w 257"/>
                  <a:gd name="T71" fmla="*/ 190 h 419"/>
                  <a:gd name="T72" fmla="*/ 149 w 257"/>
                  <a:gd name="T73" fmla="*/ 187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7" h="419">
                    <a:moveTo>
                      <a:pt x="149" y="187"/>
                    </a:moveTo>
                    <a:cubicBezTo>
                      <a:pt x="151" y="177"/>
                      <a:pt x="155" y="169"/>
                      <a:pt x="155" y="160"/>
                    </a:cubicBezTo>
                    <a:cubicBezTo>
                      <a:pt x="155" y="122"/>
                      <a:pt x="155" y="84"/>
                      <a:pt x="155" y="46"/>
                    </a:cubicBezTo>
                    <a:cubicBezTo>
                      <a:pt x="156" y="28"/>
                      <a:pt x="165" y="15"/>
                      <a:pt x="181" y="7"/>
                    </a:cubicBezTo>
                    <a:cubicBezTo>
                      <a:pt x="197" y="0"/>
                      <a:pt x="214" y="2"/>
                      <a:pt x="227" y="14"/>
                    </a:cubicBezTo>
                    <a:cubicBezTo>
                      <a:pt x="234" y="22"/>
                      <a:pt x="241" y="33"/>
                      <a:pt x="242" y="44"/>
                    </a:cubicBezTo>
                    <a:cubicBezTo>
                      <a:pt x="248" y="93"/>
                      <a:pt x="253" y="142"/>
                      <a:pt x="256" y="191"/>
                    </a:cubicBezTo>
                    <a:cubicBezTo>
                      <a:pt x="257" y="205"/>
                      <a:pt x="250" y="221"/>
                      <a:pt x="242" y="232"/>
                    </a:cubicBezTo>
                    <a:cubicBezTo>
                      <a:pt x="211" y="275"/>
                      <a:pt x="179" y="316"/>
                      <a:pt x="146" y="357"/>
                    </a:cubicBezTo>
                    <a:cubicBezTo>
                      <a:pt x="138" y="368"/>
                      <a:pt x="133" y="379"/>
                      <a:pt x="134" y="393"/>
                    </a:cubicBezTo>
                    <a:cubicBezTo>
                      <a:pt x="135" y="397"/>
                      <a:pt x="136" y="402"/>
                      <a:pt x="134" y="406"/>
                    </a:cubicBezTo>
                    <a:cubicBezTo>
                      <a:pt x="132" y="411"/>
                      <a:pt x="127" y="418"/>
                      <a:pt x="123" y="418"/>
                    </a:cubicBezTo>
                    <a:cubicBezTo>
                      <a:pt x="118" y="419"/>
                      <a:pt x="110" y="412"/>
                      <a:pt x="109" y="408"/>
                    </a:cubicBezTo>
                    <a:cubicBezTo>
                      <a:pt x="108" y="387"/>
                      <a:pt x="104" y="367"/>
                      <a:pt x="120" y="347"/>
                    </a:cubicBezTo>
                    <a:cubicBezTo>
                      <a:pt x="155" y="305"/>
                      <a:pt x="188" y="262"/>
                      <a:pt x="220" y="218"/>
                    </a:cubicBezTo>
                    <a:cubicBezTo>
                      <a:pt x="226" y="209"/>
                      <a:pt x="230" y="197"/>
                      <a:pt x="229" y="186"/>
                    </a:cubicBezTo>
                    <a:cubicBezTo>
                      <a:pt x="227" y="144"/>
                      <a:pt x="222" y="101"/>
                      <a:pt x="218" y="58"/>
                    </a:cubicBezTo>
                    <a:cubicBezTo>
                      <a:pt x="216" y="37"/>
                      <a:pt x="210" y="29"/>
                      <a:pt x="198" y="30"/>
                    </a:cubicBezTo>
                    <a:cubicBezTo>
                      <a:pt x="186" y="30"/>
                      <a:pt x="181" y="39"/>
                      <a:pt x="181" y="60"/>
                    </a:cubicBezTo>
                    <a:cubicBezTo>
                      <a:pt x="181" y="94"/>
                      <a:pt x="182" y="128"/>
                      <a:pt x="181" y="161"/>
                    </a:cubicBezTo>
                    <a:cubicBezTo>
                      <a:pt x="180" y="174"/>
                      <a:pt x="175" y="188"/>
                      <a:pt x="169" y="199"/>
                    </a:cubicBezTo>
                    <a:cubicBezTo>
                      <a:pt x="155" y="219"/>
                      <a:pt x="139" y="238"/>
                      <a:pt x="124" y="257"/>
                    </a:cubicBezTo>
                    <a:cubicBezTo>
                      <a:pt x="119" y="265"/>
                      <a:pt x="112" y="271"/>
                      <a:pt x="103" y="264"/>
                    </a:cubicBezTo>
                    <a:cubicBezTo>
                      <a:pt x="94" y="257"/>
                      <a:pt x="98" y="249"/>
                      <a:pt x="104" y="241"/>
                    </a:cubicBezTo>
                    <a:cubicBezTo>
                      <a:pt x="110" y="233"/>
                      <a:pt x="118" y="226"/>
                      <a:pt x="121" y="217"/>
                    </a:cubicBezTo>
                    <a:cubicBezTo>
                      <a:pt x="124" y="211"/>
                      <a:pt x="123" y="201"/>
                      <a:pt x="119" y="196"/>
                    </a:cubicBezTo>
                    <a:cubicBezTo>
                      <a:pt x="113" y="188"/>
                      <a:pt x="103" y="190"/>
                      <a:pt x="97" y="198"/>
                    </a:cubicBezTo>
                    <a:cubicBezTo>
                      <a:pt x="77" y="224"/>
                      <a:pt x="57" y="249"/>
                      <a:pt x="39" y="276"/>
                    </a:cubicBezTo>
                    <a:cubicBezTo>
                      <a:pt x="32" y="288"/>
                      <a:pt x="30" y="304"/>
                      <a:pt x="29" y="318"/>
                    </a:cubicBezTo>
                    <a:cubicBezTo>
                      <a:pt x="27" y="343"/>
                      <a:pt x="28" y="369"/>
                      <a:pt x="28" y="394"/>
                    </a:cubicBezTo>
                    <a:cubicBezTo>
                      <a:pt x="28" y="399"/>
                      <a:pt x="29" y="404"/>
                      <a:pt x="27" y="407"/>
                    </a:cubicBezTo>
                    <a:cubicBezTo>
                      <a:pt x="24" y="412"/>
                      <a:pt x="19" y="418"/>
                      <a:pt x="14" y="418"/>
                    </a:cubicBezTo>
                    <a:cubicBezTo>
                      <a:pt x="10" y="418"/>
                      <a:pt x="3" y="411"/>
                      <a:pt x="3" y="407"/>
                    </a:cubicBezTo>
                    <a:cubicBezTo>
                      <a:pt x="2" y="371"/>
                      <a:pt x="0" y="334"/>
                      <a:pt x="4" y="299"/>
                    </a:cubicBezTo>
                    <a:cubicBezTo>
                      <a:pt x="5" y="282"/>
                      <a:pt x="15" y="265"/>
                      <a:pt x="25" y="250"/>
                    </a:cubicBezTo>
                    <a:cubicBezTo>
                      <a:pt x="38" y="229"/>
                      <a:pt x="55" y="210"/>
                      <a:pt x="70" y="190"/>
                    </a:cubicBezTo>
                    <a:cubicBezTo>
                      <a:pt x="94" y="159"/>
                      <a:pt x="118" y="157"/>
                      <a:pt x="149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7" name="Freeform 71">
                <a:extLst>
                  <a:ext uri="{FF2B5EF4-FFF2-40B4-BE49-F238E27FC236}">
                    <a16:creationId xmlns:a16="http://schemas.microsoft.com/office/drawing/2014/main" id="{20736F9A-37E9-B00F-F076-651A02173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2045"/>
                <a:ext cx="128" cy="206"/>
              </a:xfrm>
              <a:custGeom>
                <a:avLst/>
                <a:gdLst>
                  <a:gd name="T0" fmla="*/ 114 w 260"/>
                  <a:gd name="T1" fmla="*/ 185 h 417"/>
                  <a:gd name="T2" fmla="*/ 121 w 260"/>
                  <a:gd name="T3" fmla="*/ 175 h 417"/>
                  <a:gd name="T4" fmla="*/ 182 w 260"/>
                  <a:gd name="T5" fmla="*/ 179 h 417"/>
                  <a:gd name="T6" fmla="*/ 238 w 260"/>
                  <a:gd name="T7" fmla="*/ 255 h 417"/>
                  <a:gd name="T8" fmla="*/ 257 w 260"/>
                  <a:gd name="T9" fmla="*/ 314 h 417"/>
                  <a:gd name="T10" fmla="*/ 257 w 260"/>
                  <a:gd name="T11" fmla="*/ 399 h 417"/>
                  <a:gd name="T12" fmla="*/ 244 w 260"/>
                  <a:gd name="T13" fmla="*/ 417 h 417"/>
                  <a:gd name="T14" fmla="*/ 231 w 260"/>
                  <a:gd name="T15" fmla="*/ 398 h 417"/>
                  <a:gd name="T16" fmla="*/ 231 w 260"/>
                  <a:gd name="T17" fmla="*/ 317 h 417"/>
                  <a:gd name="T18" fmla="*/ 213 w 260"/>
                  <a:gd name="T19" fmla="*/ 263 h 417"/>
                  <a:gd name="T20" fmla="*/ 165 w 260"/>
                  <a:gd name="T21" fmla="*/ 200 h 417"/>
                  <a:gd name="T22" fmla="*/ 140 w 260"/>
                  <a:gd name="T23" fmla="*/ 194 h 417"/>
                  <a:gd name="T24" fmla="*/ 139 w 260"/>
                  <a:gd name="T25" fmla="*/ 219 h 417"/>
                  <a:gd name="T26" fmla="*/ 157 w 260"/>
                  <a:gd name="T27" fmla="*/ 243 h 417"/>
                  <a:gd name="T28" fmla="*/ 156 w 260"/>
                  <a:gd name="T29" fmla="*/ 262 h 417"/>
                  <a:gd name="T30" fmla="*/ 138 w 260"/>
                  <a:gd name="T31" fmla="*/ 259 h 417"/>
                  <a:gd name="T32" fmla="*/ 85 w 260"/>
                  <a:gd name="T33" fmla="*/ 190 h 417"/>
                  <a:gd name="T34" fmla="*/ 78 w 260"/>
                  <a:gd name="T35" fmla="*/ 160 h 417"/>
                  <a:gd name="T36" fmla="*/ 77 w 260"/>
                  <a:gd name="T37" fmla="*/ 56 h 417"/>
                  <a:gd name="T38" fmla="*/ 77 w 260"/>
                  <a:gd name="T39" fmla="*/ 46 h 417"/>
                  <a:gd name="T40" fmla="*/ 61 w 260"/>
                  <a:gd name="T41" fmla="*/ 28 h 417"/>
                  <a:gd name="T42" fmla="*/ 42 w 260"/>
                  <a:gd name="T43" fmla="*/ 45 h 417"/>
                  <a:gd name="T44" fmla="*/ 29 w 260"/>
                  <a:gd name="T45" fmla="*/ 190 h 417"/>
                  <a:gd name="T46" fmla="*/ 38 w 260"/>
                  <a:gd name="T47" fmla="*/ 216 h 417"/>
                  <a:gd name="T48" fmla="*/ 142 w 260"/>
                  <a:gd name="T49" fmla="*/ 351 h 417"/>
                  <a:gd name="T50" fmla="*/ 148 w 260"/>
                  <a:gd name="T51" fmla="*/ 410 h 417"/>
                  <a:gd name="T52" fmla="*/ 138 w 260"/>
                  <a:gd name="T53" fmla="*/ 417 h 417"/>
                  <a:gd name="T54" fmla="*/ 126 w 260"/>
                  <a:gd name="T55" fmla="*/ 410 h 417"/>
                  <a:gd name="T56" fmla="*/ 124 w 260"/>
                  <a:gd name="T57" fmla="*/ 400 h 417"/>
                  <a:gd name="T58" fmla="*/ 104 w 260"/>
                  <a:gd name="T59" fmla="*/ 345 h 417"/>
                  <a:gd name="T60" fmla="*/ 19 w 260"/>
                  <a:gd name="T61" fmla="*/ 234 h 417"/>
                  <a:gd name="T62" fmla="*/ 3 w 260"/>
                  <a:gd name="T63" fmla="*/ 182 h 417"/>
                  <a:gd name="T64" fmla="*/ 16 w 260"/>
                  <a:gd name="T65" fmla="*/ 46 h 417"/>
                  <a:gd name="T66" fmla="*/ 62 w 260"/>
                  <a:gd name="T67" fmla="*/ 1 h 417"/>
                  <a:gd name="T68" fmla="*/ 104 w 260"/>
                  <a:gd name="T69" fmla="*/ 51 h 417"/>
                  <a:gd name="T70" fmla="*/ 104 w 260"/>
                  <a:gd name="T71" fmla="*/ 157 h 417"/>
                  <a:gd name="T72" fmla="*/ 109 w 260"/>
                  <a:gd name="T73" fmla="*/ 183 h 417"/>
                  <a:gd name="T74" fmla="*/ 114 w 260"/>
                  <a:gd name="T75" fmla="*/ 185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417">
                    <a:moveTo>
                      <a:pt x="114" y="185"/>
                    </a:moveTo>
                    <a:cubicBezTo>
                      <a:pt x="116" y="181"/>
                      <a:pt x="118" y="177"/>
                      <a:pt x="121" y="175"/>
                    </a:cubicBezTo>
                    <a:cubicBezTo>
                      <a:pt x="140" y="158"/>
                      <a:pt x="166" y="159"/>
                      <a:pt x="182" y="179"/>
                    </a:cubicBezTo>
                    <a:cubicBezTo>
                      <a:pt x="201" y="204"/>
                      <a:pt x="222" y="228"/>
                      <a:pt x="238" y="255"/>
                    </a:cubicBezTo>
                    <a:cubicBezTo>
                      <a:pt x="249" y="272"/>
                      <a:pt x="254" y="293"/>
                      <a:pt x="257" y="314"/>
                    </a:cubicBezTo>
                    <a:cubicBezTo>
                      <a:pt x="260" y="342"/>
                      <a:pt x="257" y="370"/>
                      <a:pt x="257" y="399"/>
                    </a:cubicBezTo>
                    <a:cubicBezTo>
                      <a:pt x="257" y="408"/>
                      <a:pt x="256" y="417"/>
                      <a:pt x="244" y="417"/>
                    </a:cubicBezTo>
                    <a:cubicBezTo>
                      <a:pt x="232" y="417"/>
                      <a:pt x="231" y="408"/>
                      <a:pt x="231" y="398"/>
                    </a:cubicBezTo>
                    <a:cubicBezTo>
                      <a:pt x="231" y="371"/>
                      <a:pt x="231" y="344"/>
                      <a:pt x="231" y="317"/>
                    </a:cubicBezTo>
                    <a:cubicBezTo>
                      <a:pt x="231" y="297"/>
                      <a:pt x="225" y="279"/>
                      <a:pt x="213" y="263"/>
                    </a:cubicBezTo>
                    <a:cubicBezTo>
                      <a:pt x="197" y="242"/>
                      <a:pt x="181" y="221"/>
                      <a:pt x="165" y="200"/>
                    </a:cubicBezTo>
                    <a:cubicBezTo>
                      <a:pt x="158" y="191"/>
                      <a:pt x="150" y="185"/>
                      <a:pt x="140" y="194"/>
                    </a:cubicBezTo>
                    <a:cubicBezTo>
                      <a:pt x="130" y="201"/>
                      <a:pt x="133" y="210"/>
                      <a:pt x="139" y="219"/>
                    </a:cubicBezTo>
                    <a:cubicBezTo>
                      <a:pt x="145" y="227"/>
                      <a:pt x="151" y="235"/>
                      <a:pt x="157" y="243"/>
                    </a:cubicBezTo>
                    <a:cubicBezTo>
                      <a:pt x="163" y="250"/>
                      <a:pt x="164" y="258"/>
                      <a:pt x="156" y="262"/>
                    </a:cubicBezTo>
                    <a:cubicBezTo>
                      <a:pt x="151" y="264"/>
                      <a:pt x="141" y="262"/>
                      <a:pt x="138" y="259"/>
                    </a:cubicBezTo>
                    <a:cubicBezTo>
                      <a:pt x="119" y="236"/>
                      <a:pt x="101" y="214"/>
                      <a:pt x="85" y="190"/>
                    </a:cubicBezTo>
                    <a:cubicBezTo>
                      <a:pt x="80" y="182"/>
                      <a:pt x="78" y="170"/>
                      <a:pt x="78" y="160"/>
                    </a:cubicBezTo>
                    <a:cubicBezTo>
                      <a:pt x="77" y="125"/>
                      <a:pt x="77" y="91"/>
                      <a:pt x="77" y="56"/>
                    </a:cubicBezTo>
                    <a:cubicBezTo>
                      <a:pt x="77" y="53"/>
                      <a:pt x="78" y="49"/>
                      <a:pt x="77" y="46"/>
                    </a:cubicBezTo>
                    <a:cubicBezTo>
                      <a:pt x="76" y="36"/>
                      <a:pt x="71" y="28"/>
                      <a:pt x="61" y="28"/>
                    </a:cubicBezTo>
                    <a:cubicBezTo>
                      <a:pt x="50" y="28"/>
                      <a:pt x="43" y="34"/>
                      <a:pt x="42" y="45"/>
                    </a:cubicBezTo>
                    <a:cubicBezTo>
                      <a:pt x="37" y="94"/>
                      <a:pt x="33" y="142"/>
                      <a:pt x="29" y="190"/>
                    </a:cubicBezTo>
                    <a:cubicBezTo>
                      <a:pt x="29" y="199"/>
                      <a:pt x="33" y="209"/>
                      <a:pt x="38" y="216"/>
                    </a:cubicBezTo>
                    <a:cubicBezTo>
                      <a:pt x="73" y="261"/>
                      <a:pt x="108" y="306"/>
                      <a:pt x="142" y="351"/>
                    </a:cubicBezTo>
                    <a:cubicBezTo>
                      <a:pt x="156" y="370"/>
                      <a:pt x="149" y="391"/>
                      <a:pt x="148" y="410"/>
                    </a:cubicBezTo>
                    <a:cubicBezTo>
                      <a:pt x="148" y="413"/>
                      <a:pt x="141" y="417"/>
                      <a:pt x="138" y="417"/>
                    </a:cubicBezTo>
                    <a:cubicBezTo>
                      <a:pt x="134" y="417"/>
                      <a:pt x="129" y="413"/>
                      <a:pt x="126" y="410"/>
                    </a:cubicBezTo>
                    <a:cubicBezTo>
                      <a:pt x="124" y="408"/>
                      <a:pt x="123" y="403"/>
                      <a:pt x="124" y="400"/>
                    </a:cubicBezTo>
                    <a:cubicBezTo>
                      <a:pt x="128" y="377"/>
                      <a:pt x="117" y="361"/>
                      <a:pt x="104" y="345"/>
                    </a:cubicBezTo>
                    <a:cubicBezTo>
                      <a:pt x="75" y="308"/>
                      <a:pt x="48" y="271"/>
                      <a:pt x="19" y="234"/>
                    </a:cubicBezTo>
                    <a:cubicBezTo>
                      <a:pt x="6" y="219"/>
                      <a:pt x="0" y="202"/>
                      <a:pt x="3" y="182"/>
                    </a:cubicBezTo>
                    <a:cubicBezTo>
                      <a:pt x="7" y="137"/>
                      <a:pt x="11" y="91"/>
                      <a:pt x="16" y="46"/>
                    </a:cubicBezTo>
                    <a:cubicBezTo>
                      <a:pt x="19" y="17"/>
                      <a:pt x="38" y="0"/>
                      <a:pt x="62" y="1"/>
                    </a:cubicBezTo>
                    <a:cubicBezTo>
                      <a:pt x="87" y="3"/>
                      <a:pt x="104" y="22"/>
                      <a:pt x="104" y="51"/>
                    </a:cubicBezTo>
                    <a:cubicBezTo>
                      <a:pt x="104" y="86"/>
                      <a:pt x="104" y="122"/>
                      <a:pt x="104" y="157"/>
                    </a:cubicBezTo>
                    <a:cubicBezTo>
                      <a:pt x="104" y="166"/>
                      <a:pt x="107" y="174"/>
                      <a:pt x="109" y="183"/>
                    </a:cubicBezTo>
                    <a:cubicBezTo>
                      <a:pt x="111" y="183"/>
                      <a:pt x="113" y="184"/>
                      <a:pt x="114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8" name="Freeform 72">
                <a:extLst>
                  <a:ext uri="{FF2B5EF4-FFF2-40B4-BE49-F238E27FC236}">
                    <a16:creationId xmlns:a16="http://schemas.microsoft.com/office/drawing/2014/main" id="{5ED32996-D1FF-8113-9EAD-1D3DEAE2A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9" y="1944"/>
                <a:ext cx="136" cy="162"/>
              </a:xfrm>
              <a:custGeom>
                <a:avLst/>
                <a:gdLst>
                  <a:gd name="T0" fmla="*/ 271 w 274"/>
                  <a:gd name="T1" fmla="*/ 107 h 330"/>
                  <a:gd name="T2" fmla="*/ 233 w 274"/>
                  <a:gd name="T3" fmla="*/ 251 h 330"/>
                  <a:gd name="T4" fmla="*/ 153 w 274"/>
                  <a:gd name="T5" fmla="*/ 324 h 330"/>
                  <a:gd name="T6" fmla="*/ 121 w 274"/>
                  <a:gd name="T7" fmla="*/ 323 h 330"/>
                  <a:gd name="T8" fmla="*/ 5 w 274"/>
                  <a:gd name="T9" fmla="*/ 158 h 330"/>
                  <a:gd name="T10" fmla="*/ 3 w 274"/>
                  <a:gd name="T11" fmla="*/ 140 h 330"/>
                  <a:gd name="T12" fmla="*/ 16 w 274"/>
                  <a:gd name="T13" fmla="*/ 122 h 330"/>
                  <a:gd name="T14" fmla="*/ 30 w 274"/>
                  <a:gd name="T15" fmla="*/ 138 h 330"/>
                  <a:gd name="T16" fmla="*/ 87 w 274"/>
                  <a:gd name="T17" fmla="*/ 265 h 330"/>
                  <a:gd name="T18" fmla="*/ 125 w 274"/>
                  <a:gd name="T19" fmla="*/ 296 h 330"/>
                  <a:gd name="T20" fmla="*/ 150 w 274"/>
                  <a:gd name="T21" fmla="*/ 295 h 330"/>
                  <a:gd name="T22" fmla="*/ 245 w 274"/>
                  <a:gd name="T23" fmla="*/ 134 h 330"/>
                  <a:gd name="T24" fmla="*/ 245 w 274"/>
                  <a:gd name="T25" fmla="*/ 63 h 330"/>
                  <a:gd name="T26" fmla="*/ 235 w 274"/>
                  <a:gd name="T27" fmla="*/ 50 h 330"/>
                  <a:gd name="T28" fmla="*/ 145 w 274"/>
                  <a:gd name="T29" fmla="*/ 30 h 330"/>
                  <a:gd name="T30" fmla="*/ 125 w 274"/>
                  <a:gd name="T31" fmla="*/ 31 h 330"/>
                  <a:gd name="T32" fmla="*/ 27 w 274"/>
                  <a:gd name="T33" fmla="*/ 53 h 330"/>
                  <a:gd name="T34" fmla="*/ 7 w 274"/>
                  <a:gd name="T35" fmla="*/ 50 h 330"/>
                  <a:gd name="T36" fmla="*/ 12 w 274"/>
                  <a:gd name="T37" fmla="*/ 30 h 330"/>
                  <a:gd name="T38" fmla="*/ 139 w 274"/>
                  <a:gd name="T39" fmla="*/ 3 h 330"/>
                  <a:gd name="T40" fmla="*/ 196 w 274"/>
                  <a:gd name="T41" fmla="*/ 14 h 330"/>
                  <a:gd name="T42" fmla="*/ 254 w 274"/>
                  <a:gd name="T43" fmla="*/ 27 h 330"/>
                  <a:gd name="T44" fmla="*/ 272 w 274"/>
                  <a:gd name="T45" fmla="*/ 49 h 330"/>
                  <a:gd name="T46" fmla="*/ 271 w 274"/>
                  <a:gd name="T47" fmla="*/ 107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4" h="330">
                    <a:moveTo>
                      <a:pt x="271" y="107"/>
                    </a:moveTo>
                    <a:cubicBezTo>
                      <a:pt x="274" y="154"/>
                      <a:pt x="264" y="205"/>
                      <a:pt x="233" y="251"/>
                    </a:cubicBezTo>
                    <a:cubicBezTo>
                      <a:pt x="213" y="282"/>
                      <a:pt x="185" y="305"/>
                      <a:pt x="153" y="324"/>
                    </a:cubicBezTo>
                    <a:cubicBezTo>
                      <a:pt x="142" y="330"/>
                      <a:pt x="132" y="330"/>
                      <a:pt x="121" y="323"/>
                    </a:cubicBezTo>
                    <a:cubicBezTo>
                      <a:pt x="56" y="287"/>
                      <a:pt x="17" y="232"/>
                      <a:pt x="5" y="158"/>
                    </a:cubicBezTo>
                    <a:cubicBezTo>
                      <a:pt x="5" y="152"/>
                      <a:pt x="4" y="146"/>
                      <a:pt x="3" y="140"/>
                    </a:cubicBezTo>
                    <a:cubicBezTo>
                      <a:pt x="3" y="130"/>
                      <a:pt x="6" y="122"/>
                      <a:pt x="16" y="122"/>
                    </a:cubicBezTo>
                    <a:cubicBezTo>
                      <a:pt x="27" y="122"/>
                      <a:pt x="29" y="129"/>
                      <a:pt x="30" y="138"/>
                    </a:cubicBezTo>
                    <a:cubicBezTo>
                      <a:pt x="33" y="187"/>
                      <a:pt x="51" y="230"/>
                      <a:pt x="87" y="265"/>
                    </a:cubicBezTo>
                    <a:cubicBezTo>
                      <a:pt x="98" y="276"/>
                      <a:pt x="112" y="286"/>
                      <a:pt x="125" y="296"/>
                    </a:cubicBezTo>
                    <a:cubicBezTo>
                      <a:pt x="133" y="302"/>
                      <a:pt x="141" y="301"/>
                      <a:pt x="150" y="295"/>
                    </a:cubicBezTo>
                    <a:cubicBezTo>
                      <a:pt x="209" y="258"/>
                      <a:pt x="240" y="204"/>
                      <a:pt x="245" y="134"/>
                    </a:cubicBezTo>
                    <a:cubicBezTo>
                      <a:pt x="246" y="111"/>
                      <a:pt x="245" y="86"/>
                      <a:pt x="245" y="63"/>
                    </a:cubicBezTo>
                    <a:cubicBezTo>
                      <a:pt x="245" y="54"/>
                      <a:pt x="242" y="51"/>
                      <a:pt x="235" y="50"/>
                    </a:cubicBezTo>
                    <a:cubicBezTo>
                      <a:pt x="205" y="44"/>
                      <a:pt x="175" y="36"/>
                      <a:pt x="145" y="30"/>
                    </a:cubicBezTo>
                    <a:cubicBezTo>
                      <a:pt x="139" y="29"/>
                      <a:pt x="132" y="30"/>
                      <a:pt x="125" y="31"/>
                    </a:cubicBezTo>
                    <a:cubicBezTo>
                      <a:pt x="92" y="38"/>
                      <a:pt x="60" y="46"/>
                      <a:pt x="27" y="53"/>
                    </a:cubicBezTo>
                    <a:cubicBezTo>
                      <a:pt x="21" y="54"/>
                      <a:pt x="13" y="53"/>
                      <a:pt x="7" y="50"/>
                    </a:cubicBezTo>
                    <a:cubicBezTo>
                      <a:pt x="0" y="46"/>
                      <a:pt x="2" y="32"/>
                      <a:pt x="12" y="30"/>
                    </a:cubicBezTo>
                    <a:cubicBezTo>
                      <a:pt x="54" y="20"/>
                      <a:pt x="96" y="9"/>
                      <a:pt x="139" y="3"/>
                    </a:cubicBezTo>
                    <a:cubicBezTo>
                      <a:pt x="157" y="0"/>
                      <a:pt x="177" y="10"/>
                      <a:pt x="196" y="14"/>
                    </a:cubicBezTo>
                    <a:cubicBezTo>
                      <a:pt x="215" y="19"/>
                      <a:pt x="235" y="23"/>
                      <a:pt x="254" y="27"/>
                    </a:cubicBezTo>
                    <a:cubicBezTo>
                      <a:pt x="267" y="29"/>
                      <a:pt x="272" y="36"/>
                      <a:pt x="272" y="49"/>
                    </a:cubicBezTo>
                    <a:cubicBezTo>
                      <a:pt x="271" y="66"/>
                      <a:pt x="271" y="83"/>
                      <a:pt x="271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9" name="Freeform 73">
                <a:extLst>
                  <a:ext uri="{FF2B5EF4-FFF2-40B4-BE49-F238E27FC236}">
                    <a16:creationId xmlns:a16="http://schemas.microsoft.com/office/drawing/2014/main" id="{6B522082-A253-31EE-66CF-2FE15B0C3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0" y="1987"/>
                <a:ext cx="78" cy="60"/>
              </a:xfrm>
              <a:custGeom>
                <a:avLst/>
                <a:gdLst>
                  <a:gd name="T0" fmla="*/ 50 w 160"/>
                  <a:gd name="T1" fmla="*/ 79 h 121"/>
                  <a:gd name="T2" fmla="*/ 131 w 160"/>
                  <a:gd name="T3" fmla="*/ 8 h 121"/>
                  <a:gd name="T4" fmla="*/ 150 w 160"/>
                  <a:gd name="T5" fmla="*/ 2 h 121"/>
                  <a:gd name="T6" fmla="*/ 149 w 160"/>
                  <a:gd name="T7" fmla="*/ 26 h 121"/>
                  <a:gd name="T8" fmla="*/ 81 w 160"/>
                  <a:gd name="T9" fmla="*/ 87 h 121"/>
                  <a:gd name="T10" fmla="*/ 17 w 160"/>
                  <a:gd name="T11" fmla="*/ 82 h 121"/>
                  <a:gd name="T12" fmla="*/ 8 w 160"/>
                  <a:gd name="T13" fmla="*/ 71 h 121"/>
                  <a:gd name="T14" fmla="*/ 8 w 160"/>
                  <a:gd name="T15" fmla="*/ 50 h 121"/>
                  <a:gd name="T16" fmla="*/ 28 w 160"/>
                  <a:gd name="T17" fmla="*/ 53 h 121"/>
                  <a:gd name="T18" fmla="*/ 50 w 160"/>
                  <a:gd name="T19" fmla="*/ 7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0" h="121">
                    <a:moveTo>
                      <a:pt x="50" y="79"/>
                    </a:moveTo>
                    <a:cubicBezTo>
                      <a:pt x="78" y="55"/>
                      <a:pt x="104" y="31"/>
                      <a:pt x="131" y="8"/>
                    </a:cubicBezTo>
                    <a:cubicBezTo>
                      <a:pt x="135" y="4"/>
                      <a:pt x="144" y="0"/>
                      <a:pt x="150" y="2"/>
                    </a:cubicBezTo>
                    <a:cubicBezTo>
                      <a:pt x="160" y="5"/>
                      <a:pt x="159" y="17"/>
                      <a:pt x="149" y="26"/>
                    </a:cubicBezTo>
                    <a:cubicBezTo>
                      <a:pt x="127" y="46"/>
                      <a:pt x="104" y="67"/>
                      <a:pt x="81" y="87"/>
                    </a:cubicBezTo>
                    <a:cubicBezTo>
                      <a:pt x="43" y="121"/>
                      <a:pt x="50" y="121"/>
                      <a:pt x="17" y="82"/>
                    </a:cubicBezTo>
                    <a:cubicBezTo>
                      <a:pt x="14" y="78"/>
                      <a:pt x="11" y="75"/>
                      <a:pt x="8" y="71"/>
                    </a:cubicBezTo>
                    <a:cubicBezTo>
                      <a:pt x="2" y="64"/>
                      <a:pt x="0" y="56"/>
                      <a:pt x="8" y="50"/>
                    </a:cubicBezTo>
                    <a:cubicBezTo>
                      <a:pt x="15" y="44"/>
                      <a:pt x="22" y="47"/>
                      <a:pt x="28" y="53"/>
                    </a:cubicBezTo>
                    <a:cubicBezTo>
                      <a:pt x="35" y="62"/>
                      <a:pt x="43" y="70"/>
                      <a:pt x="50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0" name="Freeform 74">
                <a:extLst>
                  <a:ext uri="{FF2B5EF4-FFF2-40B4-BE49-F238E27FC236}">
                    <a16:creationId xmlns:a16="http://schemas.microsoft.com/office/drawing/2014/main" id="{CCD2A004-8225-51CD-7ADE-BA6484280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1" y="1978"/>
                <a:ext cx="13" cy="15"/>
              </a:xfrm>
              <a:custGeom>
                <a:avLst/>
                <a:gdLst>
                  <a:gd name="T0" fmla="*/ 11 w 25"/>
                  <a:gd name="T1" fmla="*/ 0 h 31"/>
                  <a:gd name="T2" fmla="*/ 25 w 25"/>
                  <a:gd name="T3" fmla="*/ 19 h 31"/>
                  <a:gd name="T4" fmla="*/ 13 w 25"/>
                  <a:gd name="T5" fmla="*/ 31 h 31"/>
                  <a:gd name="T6" fmla="*/ 0 w 25"/>
                  <a:gd name="T7" fmla="*/ 20 h 31"/>
                  <a:gd name="T8" fmla="*/ 11 w 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1">
                    <a:moveTo>
                      <a:pt x="11" y="0"/>
                    </a:moveTo>
                    <a:cubicBezTo>
                      <a:pt x="18" y="9"/>
                      <a:pt x="25" y="14"/>
                      <a:pt x="25" y="19"/>
                    </a:cubicBezTo>
                    <a:cubicBezTo>
                      <a:pt x="25" y="23"/>
                      <a:pt x="17" y="31"/>
                      <a:pt x="13" y="31"/>
                    </a:cubicBezTo>
                    <a:cubicBezTo>
                      <a:pt x="9" y="31"/>
                      <a:pt x="1" y="24"/>
                      <a:pt x="0" y="20"/>
                    </a:cubicBezTo>
                    <a:cubicBezTo>
                      <a:pt x="0" y="15"/>
                      <a:pt x="6" y="1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C785DEFD-D51E-23DF-77FB-58A593D55022}"/>
              </a:ext>
            </a:extLst>
          </p:cNvPr>
          <p:cNvGrpSpPr/>
          <p:nvPr/>
        </p:nvGrpSpPr>
        <p:grpSpPr>
          <a:xfrm>
            <a:off x="8207694" y="5235657"/>
            <a:ext cx="3017401" cy="596723"/>
            <a:chOff x="8191398" y="4817454"/>
            <a:chExt cx="3381502" cy="805934"/>
          </a:xfrm>
        </p:grpSpPr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37023160-0C0B-B3CF-3FAB-8C28656C81DA}"/>
                </a:ext>
              </a:extLst>
            </p:cNvPr>
            <p:cNvSpPr/>
            <p:nvPr/>
          </p:nvSpPr>
          <p:spPr>
            <a:xfrm>
              <a:off x="8896238" y="4817454"/>
              <a:ext cx="1796363" cy="4988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、经营早夕报</a:t>
              </a:r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A8601C02-4444-DD0C-AF78-825B4D34BB49}"/>
                </a:ext>
              </a:extLst>
            </p:cNvPr>
            <p:cNvSpPr/>
            <p:nvPr/>
          </p:nvSpPr>
          <p:spPr>
            <a:xfrm>
              <a:off x="8191398" y="5224765"/>
              <a:ext cx="2501201" cy="3986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支行业绩概况早知道</a:t>
              </a:r>
            </a:p>
          </p:txBody>
        </p:sp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822AF2C4-385E-BB3E-7400-A8E7F643036F}"/>
                </a:ext>
              </a:extLst>
            </p:cNvPr>
            <p:cNvSpPr/>
            <p:nvPr/>
          </p:nvSpPr>
          <p:spPr>
            <a:xfrm>
              <a:off x="10840626" y="4817454"/>
              <a:ext cx="732274" cy="7322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35" name="Group 77">
              <a:extLst>
                <a:ext uri="{FF2B5EF4-FFF2-40B4-BE49-F238E27FC236}">
                  <a16:creationId xmlns:a16="http://schemas.microsoft.com/office/drawing/2014/main" id="{3019AC4A-2311-A999-FC1A-10C0A177EE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3468" y="4967733"/>
              <a:ext cx="426590" cy="431714"/>
              <a:chOff x="5585" y="2998"/>
              <a:chExt cx="333" cy="337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p:grpSpPr>
          <p:sp>
            <p:nvSpPr>
              <p:cNvPr id="236" name="Freeform 78">
                <a:extLst>
                  <a:ext uri="{FF2B5EF4-FFF2-40B4-BE49-F238E27FC236}">
                    <a16:creationId xmlns:a16="http://schemas.microsoft.com/office/drawing/2014/main" id="{263BFDE7-BF44-FFD3-79C5-EED87536E3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5" y="3041"/>
                <a:ext cx="333" cy="294"/>
              </a:xfrm>
              <a:custGeom>
                <a:avLst/>
                <a:gdLst>
                  <a:gd name="T0" fmla="*/ 486 w 656"/>
                  <a:gd name="T1" fmla="*/ 0 h 581"/>
                  <a:gd name="T2" fmla="*/ 633 w 656"/>
                  <a:gd name="T3" fmla="*/ 152 h 581"/>
                  <a:gd name="T4" fmla="*/ 570 w 656"/>
                  <a:gd name="T5" fmla="*/ 419 h 581"/>
                  <a:gd name="T6" fmla="*/ 534 w 656"/>
                  <a:gd name="T7" fmla="*/ 528 h 581"/>
                  <a:gd name="T8" fmla="*/ 388 w 656"/>
                  <a:gd name="T9" fmla="*/ 528 h 581"/>
                  <a:gd name="T10" fmla="*/ 201 w 656"/>
                  <a:gd name="T11" fmla="*/ 570 h 581"/>
                  <a:gd name="T12" fmla="*/ 109 w 656"/>
                  <a:gd name="T13" fmla="*/ 511 h 581"/>
                  <a:gd name="T14" fmla="*/ 128 w 656"/>
                  <a:gd name="T15" fmla="*/ 449 h 581"/>
                  <a:gd name="T16" fmla="*/ 24 w 656"/>
                  <a:gd name="T17" fmla="*/ 152 h 581"/>
                  <a:gd name="T18" fmla="*/ 157 w 656"/>
                  <a:gd name="T19" fmla="*/ 10 h 581"/>
                  <a:gd name="T20" fmla="*/ 323 w 656"/>
                  <a:gd name="T21" fmla="*/ 110 h 581"/>
                  <a:gd name="T22" fmla="*/ 380 w 656"/>
                  <a:gd name="T23" fmla="*/ 459 h 581"/>
                  <a:gd name="T24" fmla="*/ 168 w 656"/>
                  <a:gd name="T25" fmla="*/ 297 h 581"/>
                  <a:gd name="T26" fmla="*/ 150 w 656"/>
                  <a:gd name="T27" fmla="*/ 464 h 581"/>
                  <a:gd name="T28" fmla="*/ 570 w 656"/>
                  <a:gd name="T29" fmla="*/ 193 h 581"/>
                  <a:gd name="T30" fmla="*/ 610 w 656"/>
                  <a:gd name="T31" fmla="*/ 151 h 581"/>
                  <a:gd name="T32" fmla="*/ 401 w 656"/>
                  <a:gd name="T33" fmla="*/ 290 h 581"/>
                  <a:gd name="T34" fmla="*/ 255 w 656"/>
                  <a:gd name="T35" fmla="*/ 275 h 581"/>
                  <a:gd name="T36" fmla="*/ 46 w 656"/>
                  <a:gd name="T37" fmla="*/ 151 h 581"/>
                  <a:gd name="T38" fmla="*/ 87 w 656"/>
                  <a:gd name="T39" fmla="*/ 193 h 581"/>
                  <a:gd name="T40" fmla="*/ 305 w 656"/>
                  <a:gd name="T41" fmla="*/ 125 h 581"/>
                  <a:gd name="T42" fmla="*/ 304 w 656"/>
                  <a:gd name="T43" fmla="*/ 128 h 581"/>
                  <a:gd name="T44" fmla="*/ 348 w 656"/>
                  <a:gd name="T45" fmla="*/ 128 h 581"/>
                  <a:gd name="T46" fmla="*/ 424 w 656"/>
                  <a:gd name="T47" fmla="*/ 214 h 581"/>
                  <a:gd name="T48" fmla="*/ 547 w 656"/>
                  <a:gd name="T49" fmla="*/ 343 h 581"/>
                  <a:gd name="T50" fmla="*/ 128 w 656"/>
                  <a:gd name="T51" fmla="*/ 376 h 581"/>
                  <a:gd name="T52" fmla="*/ 232 w 656"/>
                  <a:gd name="T53" fmla="*/ 276 h 581"/>
                  <a:gd name="T54" fmla="*/ 109 w 656"/>
                  <a:gd name="T55" fmla="*/ 380 h 581"/>
                  <a:gd name="T56" fmla="*/ 547 w 656"/>
                  <a:gd name="T57" fmla="*/ 463 h 581"/>
                  <a:gd name="T58" fmla="*/ 423 w 656"/>
                  <a:gd name="T59" fmla="*/ 389 h 581"/>
                  <a:gd name="T60" fmla="*/ 529 w 656"/>
                  <a:gd name="T61" fmla="*/ 360 h 581"/>
                  <a:gd name="T62" fmla="*/ 403 w 656"/>
                  <a:gd name="T63" fmla="*/ 463 h 581"/>
                  <a:gd name="T64" fmla="*/ 171 w 656"/>
                  <a:gd name="T65" fmla="*/ 517 h 581"/>
                  <a:gd name="T66" fmla="*/ 453 w 656"/>
                  <a:gd name="T67" fmla="*/ 549 h 581"/>
                  <a:gd name="T68" fmla="*/ 423 w 656"/>
                  <a:gd name="T69" fmla="*/ 517 h 581"/>
                  <a:gd name="T70" fmla="*/ 247 w 656"/>
                  <a:gd name="T71" fmla="*/ 487 h 581"/>
                  <a:gd name="T72" fmla="*/ 408 w 656"/>
                  <a:gd name="T73" fmla="*/ 487 h 581"/>
                  <a:gd name="T74" fmla="*/ 318 w 656"/>
                  <a:gd name="T75" fmla="*/ 151 h 581"/>
                  <a:gd name="T76" fmla="*/ 337 w 656"/>
                  <a:gd name="T77" fmla="*/ 275 h 581"/>
                  <a:gd name="T78" fmla="*/ 460 w 656"/>
                  <a:gd name="T79" fmla="*/ 381 h 581"/>
                  <a:gd name="T80" fmla="*/ 499 w 656"/>
                  <a:gd name="T81" fmla="*/ 487 h 581"/>
                  <a:gd name="T82" fmla="*/ 499 w 656"/>
                  <a:gd name="T83" fmla="*/ 487 h 581"/>
                  <a:gd name="T84" fmla="*/ 130 w 656"/>
                  <a:gd name="T85" fmla="*/ 505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56" h="581">
                    <a:moveTo>
                      <a:pt x="334" y="110"/>
                    </a:moveTo>
                    <a:cubicBezTo>
                      <a:pt x="375" y="81"/>
                      <a:pt x="415" y="51"/>
                      <a:pt x="456" y="22"/>
                    </a:cubicBezTo>
                    <a:cubicBezTo>
                      <a:pt x="466" y="15"/>
                      <a:pt x="476" y="8"/>
                      <a:pt x="486" y="0"/>
                    </a:cubicBezTo>
                    <a:cubicBezTo>
                      <a:pt x="540" y="40"/>
                      <a:pt x="594" y="80"/>
                      <a:pt x="648" y="120"/>
                    </a:cubicBezTo>
                    <a:cubicBezTo>
                      <a:pt x="654" y="125"/>
                      <a:pt x="653" y="138"/>
                      <a:pt x="656" y="148"/>
                    </a:cubicBezTo>
                    <a:cubicBezTo>
                      <a:pt x="647" y="149"/>
                      <a:pt x="640" y="150"/>
                      <a:pt x="633" y="152"/>
                    </a:cubicBezTo>
                    <a:cubicBezTo>
                      <a:pt x="633" y="235"/>
                      <a:pt x="633" y="317"/>
                      <a:pt x="633" y="402"/>
                    </a:cubicBezTo>
                    <a:cubicBezTo>
                      <a:pt x="611" y="402"/>
                      <a:pt x="591" y="402"/>
                      <a:pt x="570" y="402"/>
                    </a:cubicBezTo>
                    <a:cubicBezTo>
                      <a:pt x="570" y="409"/>
                      <a:pt x="570" y="414"/>
                      <a:pt x="570" y="419"/>
                    </a:cubicBezTo>
                    <a:cubicBezTo>
                      <a:pt x="569" y="447"/>
                      <a:pt x="570" y="475"/>
                      <a:pt x="569" y="503"/>
                    </a:cubicBezTo>
                    <a:cubicBezTo>
                      <a:pt x="569" y="520"/>
                      <a:pt x="562" y="527"/>
                      <a:pt x="546" y="528"/>
                    </a:cubicBezTo>
                    <a:cubicBezTo>
                      <a:pt x="542" y="528"/>
                      <a:pt x="538" y="528"/>
                      <a:pt x="534" y="528"/>
                    </a:cubicBezTo>
                    <a:cubicBezTo>
                      <a:pt x="517" y="526"/>
                      <a:pt x="506" y="529"/>
                      <a:pt x="496" y="547"/>
                    </a:cubicBezTo>
                    <a:cubicBezTo>
                      <a:pt x="476" y="581"/>
                      <a:pt x="424" y="576"/>
                      <a:pt x="407" y="540"/>
                    </a:cubicBezTo>
                    <a:cubicBezTo>
                      <a:pt x="403" y="530"/>
                      <a:pt x="398" y="528"/>
                      <a:pt x="388" y="528"/>
                    </a:cubicBezTo>
                    <a:cubicBezTo>
                      <a:pt x="348" y="528"/>
                      <a:pt x="308" y="528"/>
                      <a:pt x="268" y="528"/>
                    </a:cubicBezTo>
                    <a:cubicBezTo>
                      <a:pt x="259" y="528"/>
                      <a:pt x="253" y="529"/>
                      <a:pt x="249" y="539"/>
                    </a:cubicBezTo>
                    <a:cubicBezTo>
                      <a:pt x="240" y="560"/>
                      <a:pt x="223" y="570"/>
                      <a:pt x="201" y="570"/>
                    </a:cubicBezTo>
                    <a:cubicBezTo>
                      <a:pt x="180" y="569"/>
                      <a:pt x="163" y="559"/>
                      <a:pt x="154" y="538"/>
                    </a:cubicBezTo>
                    <a:cubicBezTo>
                      <a:pt x="151" y="530"/>
                      <a:pt x="146" y="527"/>
                      <a:pt x="138" y="528"/>
                    </a:cubicBezTo>
                    <a:cubicBezTo>
                      <a:pt x="125" y="529"/>
                      <a:pt x="111" y="527"/>
                      <a:pt x="109" y="511"/>
                    </a:cubicBezTo>
                    <a:cubicBezTo>
                      <a:pt x="105" y="489"/>
                      <a:pt x="106" y="472"/>
                      <a:pt x="121" y="466"/>
                    </a:cubicBezTo>
                    <a:cubicBezTo>
                      <a:pt x="124" y="465"/>
                      <a:pt x="127" y="461"/>
                      <a:pt x="128" y="458"/>
                    </a:cubicBezTo>
                    <a:cubicBezTo>
                      <a:pt x="129" y="455"/>
                      <a:pt x="128" y="452"/>
                      <a:pt x="128" y="449"/>
                    </a:cubicBezTo>
                    <a:cubicBezTo>
                      <a:pt x="128" y="434"/>
                      <a:pt x="128" y="419"/>
                      <a:pt x="128" y="402"/>
                    </a:cubicBezTo>
                    <a:cubicBezTo>
                      <a:pt x="93" y="402"/>
                      <a:pt x="60" y="402"/>
                      <a:pt x="24" y="402"/>
                    </a:cubicBezTo>
                    <a:cubicBezTo>
                      <a:pt x="24" y="318"/>
                      <a:pt x="24" y="235"/>
                      <a:pt x="24" y="152"/>
                    </a:cubicBezTo>
                    <a:cubicBezTo>
                      <a:pt x="17" y="151"/>
                      <a:pt x="11" y="150"/>
                      <a:pt x="4" y="149"/>
                    </a:cubicBezTo>
                    <a:cubicBezTo>
                      <a:pt x="0" y="135"/>
                      <a:pt x="1" y="124"/>
                      <a:pt x="15" y="114"/>
                    </a:cubicBezTo>
                    <a:cubicBezTo>
                      <a:pt x="63" y="80"/>
                      <a:pt x="110" y="45"/>
                      <a:pt x="157" y="10"/>
                    </a:cubicBezTo>
                    <a:cubicBezTo>
                      <a:pt x="161" y="7"/>
                      <a:pt x="166" y="4"/>
                      <a:pt x="171" y="1"/>
                    </a:cubicBezTo>
                    <a:cubicBezTo>
                      <a:pt x="218" y="35"/>
                      <a:pt x="264" y="69"/>
                      <a:pt x="310" y="103"/>
                    </a:cubicBezTo>
                    <a:cubicBezTo>
                      <a:pt x="314" y="106"/>
                      <a:pt x="319" y="107"/>
                      <a:pt x="323" y="110"/>
                    </a:cubicBezTo>
                    <a:cubicBezTo>
                      <a:pt x="327" y="110"/>
                      <a:pt x="330" y="110"/>
                      <a:pt x="334" y="110"/>
                    </a:cubicBezTo>
                    <a:close/>
                    <a:moveTo>
                      <a:pt x="379" y="464"/>
                    </a:moveTo>
                    <a:cubicBezTo>
                      <a:pt x="379" y="462"/>
                      <a:pt x="380" y="460"/>
                      <a:pt x="380" y="459"/>
                    </a:cubicBezTo>
                    <a:cubicBezTo>
                      <a:pt x="380" y="410"/>
                      <a:pt x="380" y="361"/>
                      <a:pt x="380" y="312"/>
                    </a:cubicBezTo>
                    <a:cubicBezTo>
                      <a:pt x="380" y="298"/>
                      <a:pt x="372" y="297"/>
                      <a:pt x="362" y="297"/>
                    </a:cubicBezTo>
                    <a:cubicBezTo>
                      <a:pt x="297" y="297"/>
                      <a:pt x="233" y="297"/>
                      <a:pt x="168" y="297"/>
                    </a:cubicBezTo>
                    <a:cubicBezTo>
                      <a:pt x="154" y="297"/>
                      <a:pt x="149" y="303"/>
                      <a:pt x="149" y="317"/>
                    </a:cubicBezTo>
                    <a:cubicBezTo>
                      <a:pt x="150" y="352"/>
                      <a:pt x="150" y="387"/>
                      <a:pt x="150" y="422"/>
                    </a:cubicBezTo>
                    <a:cubicBezTo>
                      <a:pt x="150" y="435"/>
                      <a:pt x="150" y="449"/>
                      <a:pt x="150" y="464"/>
                    </a:cubicBezTo>
                    <a:cubicBezTo>
                      <a:pt x="227" y="464"/>
                      <a:pt x="303" y="464"/>
                      <a:pt x="379" y="464"/>
                    </a:cubicBezTo>
                    <a:close/>
                    <a:moveTo>
                      <a:pt x="401" y="193"/>
                    </a:moveTo>
                    <a:cubicBezTo>
                      <a:pt x="458" y="193"/>
                      <a:pt x="514" y="193"/>
                      <a:pt x="570" y="193"/>
                    </a:cubicBezTo>
                    <a:cubicBezTo>
                      <a:pt x="570" y="256"/>
                      <a:pt x="570" y="318"/>
                      <a:pt x="570" y="380"/>
                    </a:cubicBezTo>
                    <a:cubicBezTo>
                      <a:pt x="585" y="380"/>
                      <a:pt x="597" y="380"/>
                      <a:pt x="610" y="380"/>
                    </a:cubicBezTo>
                    <a:cubicBezTo>
                      <a:pt x="610" y="303"/>
                      <a:pt x="610" y="227"/>
                      <a:pt x="610" y="151"/>
                    </a:cubicBezTo>
                    <a:cubicBezTo>
                      <a:pt x="526" y="151"/>
                      <a:pt x="444" y="151"/>
                      <a:pt x="361" y="151"/>
                    </a:cubicBezTo>
                    <a:cubicBezTo>
                      <a:pt x="361" y="193"/>
                      <a:pt x="361" y="234"/>
                      <a:pt x="361" y="271"/>
                    </a:cubicBezTo>
                    <a:cubicBezTo>
                      <a:pt x="375" y="278"/>
                      <a:pt x="388" y="284"/>
                      <a:pt x="401" y="290"/>
                    </a:cubicBezTo>
                    <a:cubicBezTo>
                      <a:pt x="401" y="259"/>
                      <a:pt x="401" y="227"/>
                      <a:pt x="401" y="193"/>
                    </a:cubicBezTo>
                    <a:close/>
                    <a:moveTo>
                      <a:pt x="255" y="193"/>
                    </a:moveTo>
                    <a:cubicBezTo>
                      <a:pt x="255" y="221"/>
                      <a:pt x="255" y="248"/>
                      <a:pt x="255" y="275"/>
                    </a:cubicBezTo>
                    <a:cubicBezTo>
                      <a:pt x="270" y="275"/>
                      <a:pt x="282" y="275"/>
                      <a:pt x="295" y="275"/>
                    </a:cubicBezTo>
                    <a:cubicBezTo>
                      <a:pt x="295" y="233"/>
                      <a:pt x="295" y="192"/>
                      <a:pt x="295" y="151"/>
                    </a:cubicBezTo>
                    <a:cubicBezTo>
                      <a:pt x="212" y="151"/>
                      <a:pt x="129" y="151"/>
                      <a:pt x="46" y="151"/>
                    </a:cubicBezTo>
                    <a:cubicBezTo>
                      <a:pt x="46" y="228"/>
                      <a:pt x="46" y="303"/>
                      <a:pt x="46" y="380"/>
                    </a:cubicBezTo>
                    <a:cubicBezTo>
                      <a:pt x="59" y="380"/>
                      <a:pt x="72" y="380"/>
                      <a:pt x="87" y="380"/>
                    </a:cubicBezTo>
                    <a:cubicBezTo>
                      <a:pt x="87" y="317"/>
                      <a:pt x="87" y="255"/>
                      <a:pt x="87" y="193"/>
                    </a:cubicBezTo>
                    <a:cubicBezTo>
                      <a:pt x="144" y="193"/>
                      <a:pt x="198" y="193"/>
                      <a:pt x="255" y="193"/>
                    </a:cubicBezTo>
                    <a:close/>
                    <a:moveTo>
                      <a:pt x="304" y="128"/>
                    </a:moveTo>
                    <a:cubicBezTo>
                      <a:pt x="304" y="127"/>
                      <a:pt x="305" y="126"/>
                      <a:pt x="305" y="125"/>
                    </a:cubicBezTo>
                    <a:cubicBezTo>
                      <a:pt x="260" y="92"/>
                      <a:pt x="216" y="60"/>
                      <a:pt x="171" y="27"/>
                    </a:cubicBezTo>
                    <a:cubicBezTo>
                      <a:pt x="125" y="60"/>
                      <a:pt x="81" y="93"/>
                      <a:pt x="32" y="128"/>
                    </a:cubicBezTo>
                    <a:cubicBezTo>
                      <a:pt x="126" y="128"/>
                      <a:pt x="215" y="128"/>
                      <a:pt x="304" y="128"/>
                    </a:cubicBezTo>
                    <a:close/>
                    <a:moveTo>
                      <a:pt x="623" y="128"/>
                    </a:moveTo>
                    <a:cubicBezTo>
                      <a:pt x="575" y="92"/>
                      <a:pt x="530" y="60"/>
                      <a:pt x="485" y="27"/>
                    </a:cubicBezTo>
                    <a:cubicBezTo>
                      <a:pt x="440" y="60"/>
                      <a:pt x="395" y="93"/>
                      <a:pt x="348" y="128"/>
                    </a:cubicBezTo>
                    <a:cubicBezTo>
                      <a:pt x="441" y="128"/>
                      <a:pt x="530" y="128"/>
                      <a:pt x="623" y="128"/>
                    </a:cubicBezTo>
                    <a:close/>
                    <a:moveTo>
                      <a:pt x="547" y="214"/>
                    </a:moveTo>
                    <a:cubicBezTo>
                      <a:pt x="505" y="214"/>
                      <a:pt x="464" y="214"/>
                      <a:pt x="424" y="214"/>
                    </a:cubicBezTo>
                    <a:cubicBezTo>
                      <a:pt x="424" y="249"/>
                      <a:pt x="424" y="283"/>
                      <a:pt x="424" y="318"/>
                    </a:cubicBezTo>
                    <a:cubicBezTo>
                      <a:pt x="446" y="318"/>
                      <a:pt x="467" y="318"/>
                      <a:pt x="488" y="318"/>
                    </a:cubicBezTo>
                    <a:cubicBezTo>
                      <a:pt x="510" y="318"/>
                      <a:pt x="529" y="327"/>
                      <a:pt x="547" y="343"/>
                    </a:cubicBezTo>
                    <a:cubicBezTo>
                      <a:pt x="547" y="299"/>
                      <a:pt x="547" y="257"/>
                      <a:pt x="547" y="214"/>
                    </a:cubicBezTo>
                    <a:close/>
                    <a:moveTo>
                      <a:pt x="126" y="380"/>
                    </a:moveTo>
                    <a:cubicBezTo>
                      <a:pt x="127" y="378"/>
                      <a:pt x="128" y="377"/>
                      <a:pt x="128" y="376"/>
                    </a:cubicBezTo>
                    <a:cubicBezTo>
                      <a:pt x="128" y="357"/>
                      <a:pt x="128" y="337"/>
                      <a:pt x="128" y="318"/>
                    </a:cubicBezTo>
                    <a:cubicBezTo>
                      <a:pt x="129" y="286"/>
                      <a:pt x="139" y="276"/>
                      <a:pt x="171" y="276"/>
                    </a:cubicBezTo>
                    <a:cubicBezTo>
                      <a:pt x="191" y="276"/>
                      <a:pt x="212" y="276"/>
                      <a:pt x="232" y="276"/>
                    </a:cubicBezTo>
                    <a:cubicBezTo>
                      <a:pt x="232" y="254"/>
                      <a:pt x="232" y="234"/>
                      <a:pt x="232" y="214"/>
                    </a:cubicBezTo>
                    <a:cubicBezTo>
                      <a:pt x="191" y="214"/>
                      <a:pt x="150" y="214"/>
                      <a:pt x="109" y="214"/>
                    </a:cubicBezTo>
                    <a:cubicBezTo>
                      <a:pt x="109" y="270"/>
                      <a:pt x="109" y="324"/>
                      <a:pt x="109" y="380"/>
                    </a:cubicBezTo>
                    <a:cubicBezTo>
                      <a:pt x="115" y="380"/>
                      <a:pt x="120" y="380"/>
                      <a:pt x="126" y="380"/>
                    </a:cubicBezTo>
                    <a:close/>
                    <a:moveTo>
                      <a:pt x="403" y="463"/>
                    </a:moveTo>
                    <a:cubicBezTo>
                      <a:pt x="452" y="463"/>
                      <a:pt x="500" y="463"/>
                      <a:pt x="547" y="463"/>
                    </a:cubicBezTo>
                    <a:cubicBezTo>
                      <a:pt x="547" y="449"/>
                      <a:pt x="547" y="437"/>
                      <a:pt x="547" y="422"/>
                    </a:cubicBezTo>
                    <a:cubicBezTo>
                      <a:pt x="505" y="422"/>
                      <a:pt x="464" y="422"/>
                      <a:pt x="423" y="422"/>
                    </a:cubicBezTo>
                    <a:cubicBezTo>
                      <a:pt x="423" y="410"/>
                      <a:pt x="422" y="399"/>
                      <a:pt x="423" y="389"/>
                    </a:cubicBezTo>
                    <a:cubicBezTo>
                      <a:pt x="424" y="372"/>
                      <a:pt x="435" y="362"/>
                      <a:pt x="452" y="360"/>
                    </a:cubicBezTo>
                    <a:cubicBezTo>
                      <a:pt x="459" y="360"/>
                      <a:pt x="467" y="360"/>
                      <a:pt x="474" y="360"/>
                    </a:cubicBezTo>
                    <a:cubicBezTo>
                      <a:pt x="493" y="360"/>
                      <a:pt x="511" y="360"/>
                      <a:pt x="529" y="360"/>
                    </a:cubicBezTo>
                    <a:cubicBezTo>
                      <a:pt x="529" y="358"/>
                      <a:pt x="529" y="357"/>
                      <a:pt x="529" y="355"/>
                    </a:cubicBezTo>
                    <a:cubicBezTo>
                      <a:pt x="490" y="326"/>
                      <a:pt x="445" y="345"/>
                      <a:pt x="403" y="338"/>
                    </a:cubicBezTo>
                    <a:cubicBezTo>
                      <a:pt x="403" y="382"/>
                      <a:pt x="403" y="422"/>
                      <a:pt x="403" y="463"/>
                    </a:cubicBezTo>
                    <a:close/>
                    <a:moveTo>
                      <a:pt x="233" y="518"/>
                    </a:moveTo>
                    <a:cubicBezTo>
                      <a:pt x="233" y="500"/>
                      <a:pt x="220" y="486"/>
                      <a:pt x="202" y="486"/>
                    </a:cubicBezTo>
                    <a:cubicBezTo>
                      <a:pt x="185" y="486"/>
                      <a:pt x="171" y="500"/>
                      <a:pt x="171" y="517"/>
                    </a:cubicBezTo>
                    <a:cubicBezTo>
                      <a:pt x="171" y="534"/>
                      <a:pt x="184" y="548"/>
                      <a:pt x="202" y="549"/>
                    </a:cubicBezTo>
                    <a:cubicBezTo>
                      <a:pt x="219" y="549"/>
                      <a:pt x="233" y="535"/>
                      <a:pt x="233" y="518"/>
                    </a:cubicBezTo>
                    <a:close/>
                    <a:moveTo>
                      <a:pt x="453" y="549"/>
                    </a:moveTo>
                    <a:cubicBezTo>
                      <a:pt x="470" y="549"/>
                      <a:pt x="485" y="535"/>
                      <a:pt x="485" y="518"/>
                    </a:cubicBezTo>
                    <a:cubicBezTo>
                      <a:pt x="486" y="501"/>
                      <a:pt x="472" y="487"/>
                      <a:pt x="455" y="486"/>
                    </a:cubicBezTo>
                    <a:cubicBezTo>
                      <a:pt x="437" y="486"/>
                      <a:pt x="423" y="499"/>
                      <a:pt x="423" y="517"/>
                    </a:cubicBezTo>
                    <a:cubicBezTo>
                      <a:pt x="422" y="534"/>
                      <a:pt x="436" y="548"/>
                      <a:pt x="453" y="549"/>
                    </a:cubicBezTo>
                    <a:close/>
                    <a:moveTo>
                      <a:pt x="408" y="487"/>
                    </a:moveTo>
                    <a:cubicBezTo>
                      <a:pt x="355" y="487"/>
                      <a:pt x="301" y="487"/>
                      <a:pt x="247" y="487"/>
                    </a:cubicBezTo>
                    <a:cubicBezTo>
                      <a:pt x="249" y="502"/>
                      <a:pt x="256" y="508"/>
                      <a:pt x="271" y="507"/>
                    </a:cubicBezTo>
                    <a:cubicBezTo>
                      <a:pt x="309" y="506"/>
                      <a:pt x="347" y="506"/>
                      <a:pt x="385" y="507"/>
                    </a:cubicBezTo>
                    <a:cubicBezTo>
                      <a:pt x="400" y="508"/>
                      <a:pt x="407" y="502"/>
                      <a:pt x="408" y="487"/>
                    </a:cubicBezTo>
                    <a:close/>
                    <a:moveTo>
                      <a:pt x="337" y="275"/>
                    </a:moveTo>
                    <a:cubicBezTo>
                      <a:pt x="337" y="233"/>
                      <a:pt x="337" y="192"/>
                      <a:pt x="337" y="151"/>
                    </a:cubicBezTo>
                    <a:cubicBezTo>
                      <a:pt x="330" y="151"/>
                      <a:pt x="325" y="151"/>
                      <a:pt x="318" y="151"/>
                    </a:cubicBezTo>
                    <a:cubicBezTo>
                      <a:pt x="318" y="173"/>
                      <a:pt x="318" y="193"/>
                      <a:pt x="318" y="213"/>
                    </a:cubicBezTo>
                    <a:cubicBezTo>
                      <a:pt x="318" y="234"/>
                      <a:pt x="318" y="254"/>
                      <a:pt x="318" y="275"/>
                    </a:cubicBezTo>
                    <a:cubicBezTo>
                      <a:pt x="325" y="275"/>
                      <a:pt x="330" y="275"/>
                      <a:pt x="337" y="275"/>
                    </a:cubicBezTo>
                    <a:close/>
                    <a:moveTo>
                      <a:pt x="547" y="401"/>
                    </a:moveTo>
                    <a:cubicBezTo>
                      <a:pt x="549" y="386"/>
                      <a:pt x="545" y="380"/>
                      <a:pt x="530" y="381"/>
                    </a:cubicBezTo>
                    <a:cubicBezTo>
                      <a:pt x="507" y="382"/>
                      <a:pt x="483" y="381"/>
                      <a:pt x="460" y="381"/>
                    </a:cubicBezTo>
                    <a:cubicBezTo>
                      <a:pt x="445" y="381"/>
                      <a:pt x="442" y="385"/>
                      <a:pt x="446" y="401"/>
                    </a:cubicBezTo>
                    <a:cubicBezTo>
                      <a:pt x="480" y="401"/>
                      <a:pt x="513" y="401"/>
                      <a:pt x="547" y="401"/>
                    </a:cubicBezTo>
                    <a:close/>
                    <a:moveTo>
                      <a:pt x="499" y="487"/>
                    </a:moveTo>
                    <a:cubicBezTo>
                      <a:pt x="505" y="508"/>
                      <a:pt x="519" y="513"/>
                      <a:pt x="547" y="504"/>
                    </a:cubicBezTo>
                    <a:cubicBezTo>
                      <a:pt x="547" y="498"/>
                      <a:pt x="547" y="493"/>
                      <a:pt x="547" y="487"/>
                    </a:cubicBezTo>
                    <a:cubicBezTo>
                      <a:pt x="531" y="487"/>
                      <a:pt x="516" y="487"/>
                      <a:pt x="499" y="487"/>
                    </a:cubicBezTo>
                    <a:close/>
                    <a:moveTo>
                      <a:pt x="157" y="487"/>
                    </a:moveTo>
                    <a:cubicBezTo>
                      <a:pt x="148" y="487"/>
                      <a:pt x="139" y="487"/>
                      <a:pt x="130" y="487"/>
                    </a:cubicBezTo>
                    <a:cubicBezTo>
                      <a:pt x="130" y="494"/>
                      <a:pt x="130" y="499"/>
                      <a:pt x="130" y="505"/>
                    </a:cubicBezTo>
                    <a:cubicBezTo>
                      <a:pt x="150" y="509"/>
                      <a:pt x="151" y="508"/>
                      <a:pt x="157" y="4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7" name="Freeform 79">
                <a:extLst>
                  <a:ext uri="{FF2B5EF4-FFF2-40B4-BE49-F238E27FC236}">
                    <a16:creationId xmlns:a16="http://schemas.microsoft.com/office/drawing/2014/main" id="{B1036021-D4EC-B479-8EF5-EE165FBC6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5" y="2998"/>
                <a:ext cx="86" cy="98"/>
              </a:xfrm>
              <a:custGeom>
                <a:avLst/>
                <a:gdLst>
                  <a:gd name="T0" fmla="*/ 97 w 169"/>
                  <a:gd name="T1" fmla="*/ 194 h 194"/>
                  <a:gd name="T2" fmla="*/ 86 w 169"/>
                  <a:gd name="T3" fmla="*/ 194 h 194"/>
                  <a:gd name="T4" fmla="*/ 30 w 169"/>
                  <a:gd name="T5" fmla="*/ 116 h 194"/>
                  <a:gd name="T6" fmla="*/ 80 w 169"/>
                  <a:gd name="T7" fmla="*/ 4 h 194"/>
                  <a:gd name="T8" fmla="*/ 152 w 169"/>
                  <a:gd name="T9" fmla="*/ 36 h 194"/>
                  <a:gd name="T10" fmla="*/ 153 w 169"/>
                  <a:gd name="T11" fmla="*/ 115 h 194"/>
                  <a:gd name="T12" fmla="*/ 104 w 169"/>
                  <a:gd name="T13" fmla="*/ 182 h 194"/>
                  <a:gd name="T14" fmla="*/ 97 w 169"/>
                  <a:gd name="T15" fmla="*/ 194 h 194"/>
                  <a:gd name="T16" fmla="*/ 91 w 169"/>
                  <a:gd name="T17" fmla="*/ 164 h 194"/>
                  <a:gd name="T18" fmla="*/ 135 w 169"/>
                  <a:gd name="T19" fmla="*/ 104 h 194"/>
                  <a:gd name="T20" fmla="*/ 125 w 169"/>
                  <a:gd name="T21" fmla="*/ 37 h 194"/>
                  <a:gd name="T22" fmla="*/ 58 w 169"/>
                  <a:gd name="T23" fmla="*/ 36 h 194"/>
                  <a:gd name="T24" fmla="*/ 48 w 169"/>
                  <a:gd name="T25" fmla="*/ 105 h 194"/>
                  <a:gd name="T26" fmla="*/ 91 w 169"/>
                  <a:gd name="T27" fmla="*/ 16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194">
                    <a:moveTo>
                      <a:pt x="97" y="194"/>
                    </a:moveTo>
                    <a:cubicBezTo>
                      <a:pt x="93" y="194"/>
                      <a:pt x="90" y="194"/>
                      <a:pt x="86" y="194"/>
                    </a:cubicBezTo>
                    <a:cubicBezTo>
                      <a:pt x="67" y="168"/>
                      <a:pt x="47" y="143"/>
                      <a:pt x="30" y="116"/>
                    </a:cubicBezTo>
                    <a:cubicBezTo>
                      <a:pt x="0" y="71"/>
                      <a:pt x="27" y="11"/>
                      <a:pt x="80" y="4"/>
                    </a:cubicBezTo>
                    <a:cubicBezTo>
                      <a:pt x="111" y="0"/>
                      <a:pt x="135" y="11"/>
                      <a:pt x="152" y="36"/>
                    </a:cubicBezTo>
                    <a:cubicBezTo>
                      <a:pt x="169" y="62"/>
                      <a:pt x="169" y="89"/>
                      <a:pt x="153" y="115"/>
                    </a:cubicBezTo>
                    <a:cubicBezTo>
                      <a:pt x="138" y="138"/>
                      <a:pt x="120" y="159"/>
                      <a:pt x="104" y="182"/>
                    </a:cubicBezTo>
                    <a:cubicBezTo>
                      <a:pt x="101" y="185"/>
                      <a:pt x="99" y="190"/>
                      <a:pt x="97" y="194"/>
                    </a:cubicBezTo>
                    <a:close/>
                    <a:moveTo>
                      <a:pt x="91" y="164"/>
                    </a:moveTo>
                    <a:cubicBezTo>
                      <a:pt x="107" y="143"/>
                      <a:pt x="122" y="124"/>
                      <a:pt x="135" y="104"/>
                    </a:cubicBezTo>
                    <a:cubicBezTo>
                      <a:pt x="150" y="82"/>
                      <a:pt x="145" y="54"/>
                      <a:pt x="125" y="37"/>
                    </a:cubicBezTo>
                    <a:cubicBezTo>
                      <a:pt x="106" y="20"/>
                      <a:pt x="77" y="20"/>
                      <a:pt x="58" y="36"/>
                    </a:cubicBezTo>
                    <a:cubicBezTo>
                      <a:pt x="37" y="54"/>
                      <a:pt x="32" y="82"/>
                      <a:pt x="48" y="105"/>
                    </a:cubicBezTo>
                    <a:cubicBezTo>
                      <a:pt x="61" y="124"/>
                      <a:pt x="75" y="143"/>
                      <a:pt x="91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8" name="Freeform 80">
                <a:extLst>
                  <a:ext uri="{FF2B5EF4-FFF2-40B4-BE49-F238E27FC236}">
                    <a16:creationId xmlns:a16="http://schemas.microsoft.com/office/drawing/2014/main" id="{483BFAC3-59FD-0E26-05AF-28869B2590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2" y="3202"/>
                <a:ext cx="33" cy="64"/>
              </a:xfrm>
              <a:custGeom>
                <a:avLst/>
                <a:gdLst>
                  <a:gd name="T0" fmla="*/ 63 w 64"/>
                  <a:gd name="T1" fmla="*/ 63 h 126"/>
                  <a:gd name="T2" fmla="*/ 63 w 64"/>
                  <a:gd name="T3" fmla="*/ 98 h 126"/>
                  <a:gd name="T4" fmla="*/ 32 w 64"/>
                  <a:gd name="T5" fmla="*/ 126 h 126"/>
                  <a:gd name="T6" fmla="*/ 1 w 64"/>
                  <a:gd name="T7" fmla="*/ 97 h 126"/>
                  <a:gd name="T8" fmla="*/ 1 w 64"/>
                  <a:gd name="T9" fmla="*/ 30 h 126"/>
                  <a:gd name="T10" fmla="*/ 32 w 64"/>
                  <a:gd name="T11" fmla="*/ 0 h 126"/>
                  <a:gd name="T12" fmla="*/ 63 w 64"/>
                  <a:gd name="T13" fmla="*/ 30 h 126"/>
                  <a:gd name="T14" fmla="*/ 63 w 64"/>
                  <a:gd name="T15" fmla="*/ 63 h 126"/>
                  <a:gd name="T16" fmla="*/ 63 w 64"/>
                  <a:gd name="T17" fmla="*/ 63 h 126"/>
                  <a:gd name="T18" fmla="*/ 42 w 64"/>
                  <a:gd name="T19" fmla="*/ 63 h 126"/>
                  <a:gd name="T20" fmla="*/ 42 w 64"/>
                  <a:gd name="T21" fmla="*/ 33 h 126"/>
                  <a:gd name="T22" fmla="*/ 33 w 64"/>
                  <a:gd name="T23" fmla="*/ 22 h 126"/>
                  <a:gd name="T24" fmla="*/ 22 w 64"/>
                  <a:gd name="T25" fmla="*/ 33 h 126"/>
                  <a:gd name="T26" fmla="*/ 22 w 64"/>
                  <a:gd name="T27" fmla="*/ 93 h 126"/>
                  <a:gd name="T28" fmla="*/ 31 w 64"/>
                  <a:gd name="T29" fmla="*/ 104 h 126"/>
                  <a:gd name="T30" fmla="*/ 42 w 64"/>
                  <a:gd name="T31" fmla="*/ 93 h 126"/>
                  <a:gd name="T32" fmla="*/ 42 w 64"/>
                  <a:gd name="T33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126">
                    <a:moveTo>
                      <a:pt x="63" y="63"/>
                    </a:moveTo>
                    <a:cubicBezTo>
                      <a:pt x="63" y="75"/>
                      <a:pt x="64" y="86"/>
                      <a:pt x="63" y="98"/>
                    </a:cubicBezTo>
                    <a:cubicBezTo>
                      <a:pt x="61" y="115"/>
                      <a:pt x="48" y="126"/>
                      <a:pt x="32" y="126"/>
                    </a:cubicBezTo>
                    <a:cubicBezTo>
                      <a:pt x="16" y="126"/>
                      <a:pt x="2" y="114"/>
                      <a:pt x="1" y="97"/>
                    </a:cubicBezTo>
                    <a:cubicBezTo>
                      <a:pt x="0" y="75"/>
                      <a:pt x="0" y="52"/>
                      <a:pt x="1" y="30"/>
                    </a:cubicBezTo>
                    <a:cubicBezTo>
                      <a:pt x="2" y="12"/>
                      <a:pt x="16" y="0"/>
                      <a:pt x="32" y="0"/>
                    </a:cubicBezTo>
                    <a:cubicBezTo>
                      <a:pt x="49" y="0"/>
                      <a:pt x="62" y="12"/>
                      <a:pt x="63" y="30"/>
                    </a:cubicBezTo>
                    <a:cubicBezTo>
                      <a:pt x="64" y="41"/>
                      <a:pt x="63" y="52"/>
                      <a:pt x="63" y="63"/>
                    </a:cubicBezTo>
                    <a:cubicBezTo>
                      <a:pt x="63" y="63"/>
                      <a:pt x="63" y="63"/>
                      <a:pt x="63" y="63"/>
                    </a:cubicBezTo>
                    <a:close/>
                    <a:moveTo>
                      <a:pt x="42" y="63"/>
                    </a:moveTo>
                    <a:cubicBezTo>
                      <a:pt x="42" y="53"/>
                      <a:pt x="43" y="43"/>
                      <a:pt x="42" y="33"/>
                    </a:cubicBezTo>
                    <a:cubicBezTo>
                      <a:pt x="41" y="29"/>
                      <a:pt x="36" y="26"/>
                      <a:pt x="33" y="22"/>
                    </a:cubicBezTo>
                    <a:cubicBezTo>
                      <a:pt x="29" y="26"/>
                      <a:pt x="22" y="29"/>
                      <a:pt x="22" y="33"/>
                    </a:cubicBezTo>
                    <a:cubicBezTo>
                      <a:pt x="21" y="53"/>
                      <a:pt x="21" y="73"/>
                      <a:pt x="22" y="93"/>
                    </a:cubicBezTo>
                    <a:cubicBezTo>
                      <a:pt x="22" y="97"/>
                      <a:pt x="28" y="100"/>
                      <a:pt x="31" y="104"/>
                    </a:cubicBezTo>
                    <a:cubicBezTo>
                      <a:pt x="35" y="100"/>
                      <a:pt x="41" y="97"/>
                      <a:pt x="42" y="93"/>
                    </a:cubicBezTo>
                    <a:cubicBezTo>
                      <a:pt x="43" y="83"/>
                      <a:pt x="42" y="73"/>
                      <a:pt x="42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9" name="Freeform 81">
                <a:extLst>
                  <a:ext uri="{FF2B5EF4-FFF2-40B4-BE49-F238E27FC236}">
                    <a16:creationId xmlns:a16="http://schemas.microsoft.com/office/drawing/2014/main" id="{028091E1-B078-C4EE-CDE0-45A7A71764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" y="3202"/>
                <a:ext cx="32" cy="64"/>
              </a:xfrm>
              <a:custGeom>
                <a:avLst/>
                <a:gdLst>
                  <a:gd name="T0" fmla="*/ 1 w 64"/>
                  <a:gd name="T1" fmla="*/ 63 h 126"/>
                  <a:gd name="T2" fmla="*/ 1 w 64"/>
                  <a:gd name="T3" fmla="*/ 28 h 126"/>
                  <a:gd name="T4" fmla="*/ 32 w 64"/>
                  <a:gd name="T5" fmla="*/ 0 h 126"/>
                  <a:gd name="T6" fmla="*/ 63 w 64"/>
                  <a:gd name="T7" fmla="*/ 27 h 126"/>
                  <a:gd name="T8" fmla="*/ 62 w 64"/>
                  <a:gd name="T9" fmla="*/ 99 h 126"/>
                  <a:gd name="T10" fmla="*/ 32 w 64"/>
                  <a:gd name="T11" fmla="*/ 126 h 126"/>
                  <a:gd name="T12" fmla="*/ 1 w 64"/>
                  <a:gd name="T13" fmla="*/ 98 h 126"/>
                  <a:gd name="T14" fmla="*/ 1 w 64"/>
                  <a:gd name="T15" fmla="*/ 94 h 126"/>
                  <a:gd name="T16" fmla="*/ 1 w 64"/>
                  <a:gd name="T17" fmla="*/ 63 h 126"/>
                  <a:gd name="T18" fmla="*/ 1 w 64"/>
                  <a:gd name="T19" fmla="*/ 63 h 126"/>
                  <a:gd name="T20" fmla="*/ 42 w 64"/>
                  <a:gd name="T21" fmla="*/ 63 h 126"/>
                  <a:gd name="T22" fmla="*/ 42 w 64"/>
                  <a:gd name="T23" fmla="*/ 32 h 126"/>
                  <a:gd name="T24" fmla="*/ 32 w 64"/>
                  <a:gd name="T25" fmla="*/ 22 h 126"/>
                  <a:gd name="T26" fmla="*/ 22 w 64"/>
                  <a:gd name="T27" fmla="*/ 32 h 126"/>
                  <a:gd name="T28" fmla="*/ 22 w 64"/>
                  <a:gd name="T29" fmla="*/ 94 h 126"/>
                  <a:gd name="T30" fmla="*/ 32 w 64"/>
                  <a:gd name="T31" fmla="*/ 104 h 126"/>
                  <a:gd name="T32" fmla="*/ 42 w 64"/>
                  <a:gd name="T33" fmla="*/ 93 h 126"/>
                  <a:gd name="T34" fmla="*/ 42 w 64"/>
                  <a:gd name="T35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126">
                    <a:moveTo>
                      <a:pt x="1" y="63"/>
                    </a:moveTo>
                    <a:cubicBezTo>
                      <a:pt x="1" y="51"/>
                      <a:pt x="0" y="40"/>
                      <a:pt x="1" y="28"/>
                    </a:cubicBezTo>
                    <a:cubicBezTo>
                      <a:pt x="3" y="11"/>
                      <a:pt x="16" y="0"/>
                      <a:pt x="32" y="0"/>
                    </a:cubicBezTo>
                    <a:cubicBezTo>
                      <a:pt x="48" y="0"/>
                      <a:pt x="62" y="11"/>
                      <a:pt x="63" y="27"/>
                    </a:cubicBezTo>
                    <a:cubicBezTo>
                      <a:pt x="64" y="51"/>
                      <a:pt x="64" y="75"/>
                      <a:pt x="62" y="99"/>
                    </a:cubicBezTo>
                    <a:cubicBezTo>
                      <a:pt x="61" y="115"/>
                      <a:pt x="47" y="126"/>
                      <a:pt x="32" y="126"/>
                    </a:cubicBezTo>
                    <a:cubicBezTo>
                      <a:pt x="16" y="126"/>
                      <a:pt x="4" y="114"/>
                      <a:pt x="1" y="98"/>
                    </a:cubicBezTo>
                    <a:cubicBezTo>
                      <a:pt x="1" y="97"/>
                      <a:pt x="1" y="95"/>
                      <a:pt x="1" y="94"/>
                    </a:cubicBezTo>
                    <a:cubicBezTo>
                      <a:pt x="1" y="83"/>
                      <a:pt x="1" y="73"/>
                      <a:pt x="1" y="63"/>
                    </a:cubicBezTo>
                    <a:cubicBezTo>
                      <a:pt x="1" y="63"/>
                      <a:pt x="1" y="63"/>
                      <a:pt x="1" y="63"/>
                    </a:cubicBezTo>
                    <a:close/>
                    <a:moveTo>
                      <a:pt x="42" y="63"/>
                    </a:moveTo>
                    <a:cubicBezTo>
                      <a:pt x="42" y="53"/>
                      <a:pt x="43" y="42"/>
                      <a:pt x="42" y="32"/>
                    </a:cubicBezTo>
                    <a:cubicBezTo>
                      <a:pt x="41" y="28"/>
                      <a:pt x="35" y="25"/>
                      <a:pt x="32" y="22"/>
                    </a:cubicBezTo>
                    <a:cubicBezTo>
                      <a:pt x="28" y="25"/>
                      <a:pt x="22" y="29"/>
                      <a:pt x="22" y="32"/>
                    </a:cubicBezTo>
                    <a:cubicBezTo>
                      <a:pt x="21" y="53"/>
                      <a:pt x="21" y="73"/>
                      <a:pt x="22" y="94"/>
                    </a:cubicBezTo>
                    <a:cubicBezTo>
                      <a:pt x="22" y="97"/>
                      <a:pt x="29" y="101"/>
                      <a:pt x="32" y="104"/>
                    </a:cubicBezTo>
                    <a:cubicBezTo>
                      <a:pt x="35" y="100"/>
                      <a:pt x="41" y="97"/>
                      <a:pt x="42" y="93"/>
                    </a:cubicBezTo>
                    <a:cubicBezTo>
                      <a:pt x="43" y="84"/>
                      <a:pt x="42" y="73"/>
                      <a:pt x="42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0" name="Freeform 82">
                <a:extLst>
                  <a:ext uri="{FF2B5EF4-FFF2-40B4-BE49-F238E27FC236}">
                    <a16:creationId xmlns:a16="http://schemas.microsoft.com/office/drawing/2014/main" id="{0D4C0DCA-EB6D-A655-6F38-2473AF8AE7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5" y="3021"/>
                <a:ext cx="33" cy="32"/>
              </a:xfrm>
              <a:custGeom>
                <a:avLst/>
                <a:gdLst>
                  <a:gd name="T0" fmla="*/ 63 w 64"/>
                  <a:gd name="T1" fmla="*/ 31 h 63"/>
                  <a:gd name="T2" fmla="*/ 32 w 64"/>
                  <a:gd name="T3" fmla="*/ 63 h 63"/>
                  <a:gd name="T4" fmla="*/ 1 w 64"/>
                  <a:gd name="T5" fmla="*/ 32 h 63"/>
                  <a:gd name="T6" fmla="*/ 32 w 64"/>
                  <a:gd name="T7" fmla="*/ 0 h 63"/>
                  <a:gd name="T8" fmla="*/ 63 w 64"/>
                  <a:gd name="T9" fmla="*/ 31 h 63"/>
                  <a:gd name="T10" fmla="*/ 46 w 64"/>
                  <a:gd name="T11" fmla="*/ 32 h 63"/>
                  <a:gd name="T12" fmla="*/ 33 w 64"/>
                  <a:gd name="T13" fmla="*/ 22 h 63"/>
                  <a:gd name="T14" fmla="*/ 22 w 64"/>
                  <a:gd name="T15" fmla="*/ 31 h 63"/>
                  <a:gd name="T16" fmla="*/ 31 w 64"/>
                  <a:gd name="T17" fmla="*/ 40 h 63"/>
                  <a:gd name="T18" fmla="*/ 46 w 64"/>
                  <a:gd name="T19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3">
                    <a:moveTo>
                      <a:pt x="63" y="31"/>
                    </a:moveTo>
                    <a:cubicBezTo>
                      <a:pt x="64" y="48"/>
                      <a:pt x="50" y="63"/>
                      <a:pt x="32" y="63"/>
                    </a:cubicBezTo>
                    <a:cubicBezTo>
                      <a:pt x="15" y="63"/>
                      <a:pt x="1" y="49"/>
                      <a:pt x="1" y="32"/>
                    </a:cubicBezTo>
                    <a:cubicBezTo>
                      <a:pt x="0" y="15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1"/>
                    </a:cubicBezTo>
                    <a:close/>
                    <a:moveTo>
                      <a:pt x="46" y="32"/>
                    </a:moveTo>
                    <a:cubicBezTo>
                      <a:pt x="40" y="27"/>
                      <a:pt x="36" y="22"/>
                      <a:pt x="33" y="22"/>
                    </a:cubicBezTo>
                    <a:cubicBezTo>
                      <a:pt x="29" y="23"/>
                      <a:pt x="26" y="28"/>
                      <a:pt x="22" y="31"/>
                    </a:cubicBezTo>
                    <a:cubicBezTo>
                      <a:pt x="25" y="35"/>
                      <a:pt x="28" y="40"/>
                      <a:pt x="31" y="40"/>
                    </a:cubicBezTo>
                    <a:cubicBezTo>
                      <a:pt x="35" y="41"/>
                      <a:pt x="39" y="36"/>
                      <a:pt x="4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pic>
        <p:nvPicPr>
          <p:cNvPr id="243" name="图片 242" descr="图形用户界面&#10;&#10;描述已自动生成">
            <a:extLst>
              <a:ext uri="{FF2B5EF4-FFF2-40B4-BE49-F238E27FC236}">
                <a16:creationId xmlns:a16="http://schemas.microsoft.com/office/drawing/2014/main" id="{3FD2FF35-D24A-A070-8450-35601969E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4" t="1886" r="11037" b="3384"/>
          <a:stretch/>
        </p:blipFill>
        <p:spPr>
          <a:xfrm>
            <a:off x="4856095" y="2772579"/>
            <a:ext cx="3012588" cy="3264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F3608AA1-67E2-BCC6-9C07-BA0FBB1B70E5}"/>
              </a:ext>
            </a:extLst>
          </p:cNvPr>
          <p:cNvGrpSpPr/>
          <p:nvPr/>
        </p:nvGrpSpPr>
        <p:grpSpPr>
          <a:xfrm>
            <a:off x="1179691" y="3611683"/>
            <a:ext cx="3075657" cy="818323"/>
            <a:chOff x="322485" y="2506518"/>
            <a:chExt cx="3446789" cy="1105229"/>
          </a:xfrm>
        </p:grpSpPr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D12F05CB-4E7F-0647-34F7-5AE19A993BB6}"/>
                </a:ext>
              </a:extLst>
            </p:cNvPr>
            <p:cNvSpPr/>
            <p:nvPr/>
          </p:nvSpPr>
          <p:spPr>
            <a:xfrm>
              <a:off x="1202786" y="2506518"/>
              <a:ext cx="2243687" cy="4988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、零售客群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宫格</a:t>
              </a:r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2DA92C97-F910-630C-D75C-C17DD81A0A89}"/>
                </a:ext>
              </a:extLst>
            </p:cNvPr>
            <p:cNvSpPr/>
            <p:nvPr/>
          </p:nvSpPr>
          <p:spPr>
            <a:xfrm>
              <a:off x="1209415" y="2913830"/>
              <a:ext cx="2559859" cy="697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对辖内零售客户进行客群分层分析，精准制定营销策略</a:t>
              </a:r>
            </a:p>
          </p:txBody>
        </p:sp>
        <p:sp>
          <p:nvSpPr>
            <p:cNvPr id="250" name="椭圆 249">
              <a:extLst>
                <a:ext uri="{FF2B5EF4-FFF2-40B4-BE49-F238E27FC236}">
                  <a16:creationId xmlns:a16="http://schemas.microsoft.com/office/drawing/2014/main" id="{28E20B09-6047-5C66-74EC-152639118E51}"/>
                </a:ext>
              </a:extLst>
            </p:cNvPr>
            <p:cNvSpPr/>
            <p:nvPr/>
          </p:nvSpPr>
          <p:spPr>
            <a:xfrm>
              <a:off x="322485" y="2506518"/>
              <a:ext cx="732274" cy="7322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51" name="Group 13">
              <a:extLst>
                <a:ext uri="{FF2B5EF4-FFF2-40B4-BE49-F238E27FC236}">
                  <a16:creationId xmlns:a16="http://schemas.microsoft.com/office/drawing/2014/main" id="{F47223F3-4FFB-6A28-26D5-5E6680FA5E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7736" y="2682447"/>
              <a:ext cx="381772" cy="380414"/>
              <a:chOff x="442" y="1963"/>
              <a:chExt cx="281" cy="280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p:grpSpPr>
          <p:sp>
            <p:nvSpPr>
              <p:cNvPr id="252" name="Freeform 14">
                <a:extLst>
                  <a:ext uri="{FF2B5EF4-FFF2-40B4-BE49-F238E27FC236}">
                    <a16:creationId xmlns:a16="http://schemas.microsoft.com/office/drawing/2014/main" id="{A4A75911-A965-86E2-2A5C-910C6514FC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" y="1963"/>
                <a:ext cx="281" cy="280"/>
              </a:xfrm>
              <a:custGeom>
                <a:avLst/>
                <a:gdLst>
                  <a:gd name="T0" fmla="*/ 21 w 631"/>
                  <a:gd name="T1" fmla="*/ 566 h 630"/>
                  <a:gd name="T2" fmla="*/ 21 w 631"/>
                  <a:gd name="T3" fmla="*/ 218 h 630"/>
                  <a:gd name="T4" fmla="*/ 95 w 631"/>
                  <a:gd name="T5" fmla="*/ 178 h 630"/>
                  <a:gd name="T6" fmla="*/ 95 w 631"/>
                  <a:gd name="T7" fmla="*/ 77 h 630"/>
                  <a:gd name="T8" fmla="*/ 265 w 631"/>
                  <a:gd name="T9" fmla="*/ 42 h 630"/>
                  <a:gd name="T10" fmla="*/ 316 w 631"/>
                  <a:gd name="T11" fmla="*/ 0 h 630"/>
                  <a:gd name="T12" fmla="*/ 492 w 631"/>
                  <a:gd name="T13" fmla="*/ 42 h 630"/>
                  <a:gd name="T14" fmla="*/ 536 w 631"/>
                  <a:gd name="T15" fmla="*/ 178 h 630"/>
                  <a:gd name="T16" fmla="*/ 609 w 631"/>
                  <a:gd name="T17" fmla="*/ 216 h 630"/>
                  <a:gd name="T18" fmla="*/ 609 w 631"/>
                  <a:gd name="T19" fmla="*/ 566 h 630"/>
                  <a:gd name="T20" fmla="*/ 629 w 631"/>
                  <a:gd name="T21" fmla="*/ 604 h 630"/>
                  <a:gd name="T22" fmla="*/ 585 w 631"/>
                  <a:gd name="T23" fmla="*/ 630 h 630"/>
                  <a:gd name="T24" fmla="*/ 0 w 631"/>
                  <a:gd name="T25" fmla="*/ 583 h 630"/>
                  <a:gd name="T26" fmla="*/ 472 w 631"/>
                  <a:gd name="T27" fmla="*/ 482 h 630"/>
                  <a:gd name="T28" fmla="*/ 441 w 631"/>
                  <a:gd name="T29" fmla="*/ 106 h 630"/>
                  <a:gd name="T30" fmla="*/ 189 w 631"/>
                  <a:gd name="T31" fmla="*/ 146 h 630"/>
                  <a:gd name="T32" fmla="*/ 159 w 631"/>
                  <a:gd name="T33" fmla="*/ 106 h 630"/>
                  <a:gd name="T34" fmla="*/ 472 w 631"/>
                  <a:gd name="T35" fmla="*/ 482 h 630"/>
                  <a:gd name="T36" fmla="*/ 536 w 631"/>
                  <a:gd name="T37" fmla="*/ 219 h 630"/>
                  <a:gd name="T38" fmla="*/ 495 w 631"/>
                  <a:gd name="T39" fmla="*/ 546 h 630"/>
                  <a:gd name="T40" fmla="*/ 95 w 631"/>
                  <a:gd name="T41" fmla="*/ 502 h 630"/>
                  <a:gd name="T42" fmla="*/ 95 w 631"/>
                  <a:gd name="T43" fmla="*/ 199 h 630"/>
                  <a:gd name="T44" fmla="*/ 43 w 631"/>
                  <a:gd name="T45" fmla="*/ 221 h 630"/>
                  <a:gd name="T46" fmla="*/ 43 w 631"/>
                  <a:gd name="T47" fmla="*/ 566 h 630"/>
                  <a:gd name="T48" fmla="*/ 588 w 631"/>
                  <a:gd name="T49" fmla="*/ 349 h 630"/>
                  <a:gd name="T50" fmla="*/ 576 w 631"/>
                  <a:gd name="T51" fmla="*/ 200 h 630"/>
                  <a:gd name="T52" fmla="*/ 493 w 631"/>
                  <a:gd name="T53" fmla="*/ 83 h 630"/>
                  <a:gd name="T54" fmla="*/ 138 w 631"/>
                  <a:gd name="T55" fmla="*/ 503 h 630"/>
                  <a:gd name="T56" fmla="*/ 188 w 631"/>
                  <a:gd name="T57" fmla="*/ 83 h 630"/>
                  <a:gd name="T58" fmla="*/ 138 w 631"/>
                  <a:gd name="T59" fmla="*/ 63 h 630"/>
                  <a:gd name="T60" fmla="*/ 116 w 631"/>
                  <a:gd name="T61" fmla="*/ 503 h 630"/>
                  <a:gd name="T62" fmla="*/ 491 w 631"/>
                  <a:gd name="T63" fmla="*/ 525 h 630"/>
                  <a:gd name="T64" fmla="*/ 515 w 631"/>
                  <a:gd name="T65" fmla="*/ 88 h 630"/>
                  <a:gd name="T66" fmla="*/ 503 w 631"/>
                  <a:gd name="T67" fmla="*/ 63 h 630"/>
                  <a:gd name="T68" fmla="*/ 442 w 631"/>
                  <a:gd name="T69" fmla="*/ 83 h 630"/>
                  <a:gd name="T70" fmla="*/ 23 w 631"/>
                  <a:gd name="T71" fmla="*/ 588 h 630"/>
                  <a:gd name="T72" fmla="*/ 591 w 631"/>
                  <a:gd name="T73" fmla="*/ 609 h 630"/>
                  <a:gd name="T74" fmla="*/ 23 w 631"/>
                  <a:gd name="T75" fmla="*/ 588 h 630"/>
                  <a:gd name="T76" fmla="*/ 211 w 631"/>
                  <a:gd name="T77" fmla="*/ 83 h 630"/>
                  <a:gd name="T78" fmla="*/ 419 w 631"/>
                  <a:gd name="T79" fmla="*/ 63 h 630"/>
                  <a:gd name="T80" fmla="*/ 211 w 631"/>
                  <a:gd name="T81" fmla="*/ 125 h 630"/>
                  <a:gd name="T82" fmla="*/ 420 w 631"/>
                  <a:gd name="T83" fmla="*/ 106 h 630"/>
                  <a:gd name="T84" fmla="*/ 211 w 631"/>
                  <a:gd name="T85" fmla="*/ 125 h 630"/>
                  <a:gd name="T86" fmla="*/ 320 w 631"/>
                  <a:gd name="T87" fmla="*/ 23 h 630"/>
                  <a:gd name="T88" fmla="*/ 304 w 631"/>
                  <a:gd name="T89" fmla="*/ 4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1" h="630">
                    <a:moveTo>
                      <a:pt x="0" y="567"/>
                    </a:moveTo>
                    <a:cubicBezTo>
                      <a:pt x="8" y="567"/>
                      <a:pt x="14" y="566"/>
                      <a:pt x="21" y="566"/>
                    </a:cubicBezTo>
                    <a:cubicBezTo>
                      <a:pt x="21" y="560"/>
                      <a:pt x="21" y="555"/>
                      <a:pt x="21" y="549"/>
                    </a:cubicBezTo>
                    <a:cubicBezTo>
                      <a:pt x="21" y="439"/>
                      <a:pt x="21" y="328"/>
                      <a:pt x="21" y="218"/>
                    </a:cubicBezTo>
                    <a:cubicBezTo>
                      <a:pt x="21" y="189"/>
                      <a:pt x="32" y="179"/>
                      <a:pt x="60" y="178"/>
                    </a:cubicBezTo>
                    <a:cubicBezTo>
                      <a:pt x="71" y="178"/>
                      <a:pt x="82" y="178"/>
                      <a:pt x="95" y="178"/>
                    </a:cubicBezTo>
                    <a:cubicBezTo>
                      <a:pt x="95" y="163"/>
                      <a:pt x="95" y="150"/>
                      <a:pt x="95" y="137"/>
                    </a:cubicBezTo>
                    <a:cubicBezTo>
                      <a:pt x="95" y="117"/>
                      <a:pt x="95" y="97"/>
                      <a:pt x="95" y="77"/>
                    </a:cubicBezTo>
                    <a:cubicBezTo>
                      <a:pt x="95" y="54"/>
                      <a:pt x="107" y="42"/>
                      <a:pt x="131" y="42"/>
                    </a:cubicBezTo>
                    <a:cubicBezTo>
                      <a:pt x="176" y="42"/>
                      <a:pt x="220" y="42"/>
                      <a:pt x="265" y="42"/>
                    </a:cubicBezTo>
                    <a:cubicBezTo>
                      <a:pt x="271" y="42"/>
                      <a:pt x="276" y="42"/>
                      <a:pt x="282" y="42"/>
                    </a:cubicBezTo>
                    <a:cubicBezTo>
                      <a:pt x="289" y="9"/>
                      <a:pt x="297" y="0"/>
                      <a:pt x="316" y="0"/>
                    </a:cubicBezTo>
                    <a:cubicBezTo>
                      <a:pt x="334" y="0"/>
                      <a:pt x="342" y="10"/>
                      <a:pt x="349" y="42"/>
                    </a:cubicBezTo>
                    <a:cubicBezTo>
                      <a:pt x="397" y="42"/>
                      <a:pt x="444" y="42"/>
                      <a:pt x="492" y="42"/>
                    </a:cubicBezTo>
                    <a:cubicBezTo>
                      <a:pt x="526" y="42"/>
                      <a:pt x="536" y="51"/>
                      <a:pt x="536" y="86"/>
                    </a:cubicBezTo>
                    <a:cubicBezTo>
                      <a:pt x="536" y="115"/>
                      <a:pt x="536" y="145"/>
                      <a:pt x="536" y="178"/>
                    </a:cubicBezTo>
                    <a:cubicBezTo>
                      <a:pt x="549" y="178"/>
                      <a:pt x="560" y="178"/>
                      <a:pt x="572" y="178"/>
                    </a:cubicBezTo>
                    <a:cubicBezTo>
                      <a:pt x="598" y="179"/>
                      <a:pt x="609" y="190"/>
                      <a:pt x="609" y="216"/>
                    </a:cubicBezTo>
                    <a:cubicBezTo>
                      <a:pt x="609" y="327"/>
                      <a:pt x="609" y="438"/>
                      <a:pt x="609" y="549"/>
                    </a:cubicBezTo>
                    <a:cubicBezTo>
                      <a:pt x="609" y="554"/>
                      <a:pt x="609" y="560"/>
                      <a:pt x="609" y="566"/>
                    </a:cubicBezTo>
                    <a:cubicBezTo>
                      <a:pt x="617" y="566"/>
                      <a:pt x="622" y="567"/>
                      <a:pt x="630" y="567"/>
                    </a:cubicBezTo>
                    <a:cubicBezTo>
                      <a:pt x="630" y="579"/>
                      <a:pt x="631" y="592"/>
                      <a:pt x="629" y="604"/>
                    </a:cubicBezTo>
                    <a:cubicBezTo>
                      <a:pt x="628" y="619"/>
                      <a:pt x="615" y="628"/>
                      <a:pt x="600" y="630"/>
                    </a:cubicBezTo>
                    <a:cubicBezTo>
                      <a:pt x="595" y="630"/>
                      <a:pt x="590" y="630"/>
                      <a:pt x="585" y="630"/>
                    </a:cubicBezTo>
                    <a:cubicBezTo>
                      <a:pt x="406" y="630"/>
                      <a:pt x="226" y="630"/>
                      <a:pt x="47" y="630"/>
                    </a:cubicBezTo>
                    <a:cubicBezTo>
                      <a:pt x="9" y="630"/>
                      <a:pt x="0" y="621"/>
                      <a:pt x="0" y="583"/>
                    </a:cubicBezTo>
                    <a:cubicBezTo>
                      <a:pt x="0" y="578"/>
                      <a:pt x="0" y="573"/>
                      <a:pt x="0" y="567"/>
                    </a:cubicBezTo>
                    <a:close/>
                    <a:moveTo>
                      <a:pt x="472" y="482"/>
                    </a:moveTo>
                    <a:cubicBezTo>
                      <a:pt x="472" y="356"/>
                      <a:pt x="472" y="231"/>
                      <a:pt x="472" y="106"/>
                    </a:cubicBezTo>
                    <a:cubicBezTo>
                      <a:pt x="461" y="106"/>
                      <a:pt x="452" y="106"/>
                      <a:pt x="441" y="106"/>
                    </a:cubicBezTo>
                    <a:cubicBezTo>
                      <a:pt x="441" y="120"/>
                      <a:pt x="441" y="133"/>
                      <a:pt x="441" y="146"/>
                    </a:cubicBezTo>
                    <a:cubicBezTo>
                      <a:pt x="356" y="146"/>
                      <a:pt x="274" y="146"/>
                      <a:pt x="189" y="146"/>
                    </a:cubicBezTo>
                    <a:cubicBezTo>
                      <a:pt x="189" y="132"/>
                      <a:pt x="189" y="119"/>
                      <a:pt x="189" y="106"/>
                    </a:cubicBezTo>
                    <a:cubicBezTo>
                      <a:pt x="178" y="106"/>
                      <a:pt x="169" y="106"/>
                      <a:pt x="159" y="106"/>
                    </a:cubicBezTo>
                    <a:cubicBezTo>
                      <a:pt x="159" y="231"/>
                      <a:pt x="159" y="356"/>
                      <a:pt x="159" y="482"/>
                    </a:cubicBezTo>
                    <a:cubicBezTo>
                      <a:pt x="264" y="482"/>
                      <a:pt x="367" y="482"/>
                      <a:pt x="472" y="482"/>
                    </a:cubicBezTo>
                    <a:close/>
                    <a:moveTo>
                      <a:pt x="536" y="200"/>
                    </a:moveTo>
                    <a:cubicBezTo>
                      <a:pt x="536" y="207"/>
                      <a:pt x="536" y="213"/>
                      <a:pt x="536" y="219"/>
                    </a:cubicBezTo>
                    <a:cubicBezTo>
                      <a:pt x="536" y="314"/>
                      <a:pt x="536" y="410"/>
                      <a:pt x="536" y="505"/>
                    </a:cubicBezTo>
                    <a:cubicBezTo>
                      <a:pt x="536" y="535"/>
                      <a:pt x="525" y="546"/>
                      <a:pt x="495" y="546"/>
                    </a:cubicBezTo>
                    <a:cubicBezTo>
                      <a:pt x="376" y="546"/>
                      <a:pt x="257" y="546"/>
                      <a:pt x="138" y="546"/>
                    </a:cubicBezTo>
                    <a:cubicBezTo>
                      <a:pt x="104" y="546"/>
                      <a:pt x="95" y="536"/>
                      <a:pt x="95" y="502"/>
                    </a:cubicBezTo>
                    <a:cubicBezTo>
                      <a:pt x="95" y="407"/>
                      <a:pt x="95" y="313"/>
                      <a:pt x="95" y="218"/>
                    </a:cubicBezTo>
                    <a:cubicBezTo>
                      <a:pt x="95" y="213"/>
                      <a:pt x="95" y="207"/>
                      <a:pt x="95" y="199"/>
                    </a:cubicBezTo>
                    <a:cubicBezTo>
                      <a:pt x="83" y="199"/>
                      <a:pt x="74" y="199"/>
                      <a:pt x="65" y="199"/>
                    </a:cubicBezTo>
                    <a:cubicBezTo>
                      <a:pt x="44" y="199"/>
                      <a:pt x="43" y="201"/>
                      <a:pt x="43" y="221"/>
                    </a:cubicBezTo>
                    <a:cubicBezTo>
                      <a:pt x="42" y="331"/>
                      <a:pt x="42" y="441"/>
                      <a:pt x="43" y="551"/>
                    </a:cubicBezTo>
                    <a:cubicBezTo>
                      <a:pt x="43" y="556"/>
                      <a:pt x="43" y="561"/>
                      <a:pt x="43" y="566"/>
                    </a:cubicBezTo>
                    <a:cubicBezTo>
                      <a:pt x="226" y="566"/>
                      <a:pt x="407" y="566"/>
                      <a:pt x="588" y="566"/>
                    </a:cubicBezTo>
                    <a:cubicBezTo>
                      <a:pt x="588" y="492"/>
                      <a:pt x="588" y="420"/>
                      <a:pt x="588" y="349"/>
                    </a:cubicBezTo>
                    <a:cubicBezTo>
                      <a:pt x="588" y="305"/>
                      <a:pt x="588" y="261"/>
                      <a:pt x="588" y="217"/>
                    </a:cubicBezTo>
                    <a:cubicBezTo>
                      <a:pt x="588" y="208"/>
                      <a:pt x="587" y="200"/>
                      <a:pt x="576" y="200"/>
                    </a:cubicBezTo>
                    <a:cubicBezTo>
                      <a:pt x="564" y="199"/>
                      <a:pt x="551" y="200"/>
                      <a:pt x="536" y="200"/>
                    </a:cubicBezTo>
                    <a:close/>
                    <a:moveTo>
                      <a:pt x="493" y="83"/>
                    </a:moveTo>
                    <a:cubicBezTo>
                      <a:pt x="493" y="225"/>
                      <a:pt x="493" y="364"/>
                      <a:pt x="493" y="503"/>
                    </a:cubicBezTo>
                    <a:cubicBezTo>
                      <a:pt x="374" y="503"/>
                      <a:pt x="256" y="503"/>
                      <a:pt x="138" y="503"/>
                    </a:cubicBezTo>
                    <a:cubicBezTo>
                      <a:pt x="138" y="363"/>
                      <a:pt x="138" y="224"/>
                      <a:pt x="138" y="83"/>
                    </a:cubicBezTo>
                    <a:cubicBezTo>
                      <a:pt x="155" y="83"/>
                      <a:pt x="172" y="83"/>
                      <a:pt x="188" y="83"/>
                    </a:cubicBezTo>
                    <a:cubicBezTo>
                      <a:pt x="188" y="76"/>
                      <a:pt x="188" y="70"/>
                      <a:pt x="188" y="63"/>
                    </a:cubicBezTo>
                    <a:cubicBezTo>
                      <a:pt x="171" y="63"/>
                      <a:pt x="155" y="63"/>
                      <a:pt x="138" y="63"/>
                    </a:cubicBezTo>
                    <a:cubicBezTo>
                      <a:pt x="117" y="63"/>
                      <a:pt x="116" y="64"/>
                      <a:pt x="116" y="85"/>
                    </a:cubicBezTo>
                    <a:cubicBezTo>
                      <a:pt x="116" y="224"/>
                      <a:pt x="116" y="364"/>
                      <a:pt x="116" y="503"/>
                    </a:cubicBezTo>
                    <a:cubicBezTo>
                      <a:pt x="116" y="523"/>
                      <a:pt x="117" y="525"/>
                      <a:pt x="138" y="525"/>
                    </a:cubicBezTo>
                    <a:cubicBezTo>
                      <a:pt x="256" y="525"/>
                      <a:pt x="373" y="525"/>
                      <a:pt x="491" y="525"/>
                    </a:cubicBezTo>
                    <a:cubicBezTo>
                      <a:pt x="514" y="525"/>
                      <a:pt x="515" y="524"/>
                      <a:pt x="515" y="500"/>
                    </a:cubicBezTo>
                    <a:cubicBezTo>
                      <a:pt x="515" y="363"/>
                      <a:pt x="515" y="225"/>
                      <a:pt x="515" y="88"/>
                    </a:cubicBezTo>
                    <a:cubicBezTo>
                      <a:pt x="515" y="83"/>
                      <a:pt x="516" y="78"/>
                      <a:pt x="514" y="74"/>
                    </a:cubicBezTo>
                    <a:cubicBezTo>
                      <a:pt x="512" y="70"/>
                      <a:pt x="507" y="64"/>
                      <a:pt x="503" y="63"/>
                    </a:cubicBezTo>
                    <a:cubicBezTo>
                      <a:pt x="483" y="62"/>
                      <a:pt x="463" y="63"/>
                      <a:pt x="442" y="63"/>
                    </a:cubicBezTo>
                    <a:cubicBezTo>
                      <a:pt x="442" y="71"/>
                      <a:pt x="442" y="76"/>
                      <a:pt x="442" y="83"/>
                    </a:cubicBezTo>
                    <a:cubicBezTo>
                      <a:pt x="459" y="83"/>
                      <a:pt x="475" y="83"/>
                      <a:pt x="493" y="83"/>
                    </a:cubicBezTo>
                    <a:close/>
                    <a:moveTo>
                      <a:pt x="23" y="588"/>
                    </a:moveTo>
                    <a:cubicBezTo>
                      <a:pt x="21" y="606"/>
                      <a:pt x="23" y="609"/>
                      <a:pt x="40" y="609"/>
                    </a:cubicBezTo>
                    <a:cubicBezTo>
                      <a:pt x="223" y="609"/>
                      <a:pt x="407" y="609"/>
                      <a:pt x="591" y="609"/>
                    </a:cubicBezTo>
                    <a:cubicBezTo>
                      <a:pt x="608" y="609"/>
                      <a:pt x="610" y="606"/>
                      <a:pt x="608" y="588"/>
                    </a:cubicBezTo>
                    <a:cubicBezTo>
                      <a:pt x="413" y="588"/>
                      <a:pt x="218" y="588"/>
                      <a:pt x="23" y="588"/>
                    </a:cubicBezTo>
                    <a:close/>
                    <a:moveTo>
                      <a:pt x="211" y="63"/>
                    </a:moveTo>
                    <a:cubicBezTo>
                      <a:pt x="211" y="71"/>
                      <a:pt x="211" y="77"/>
                      <a:pt x="211" y="83"/>
                    </a:cubicBezTo>
                    <a:cubicBezTo>
                      <a:pt x="281" y="83"/>
                      <a:pt x="350" y="83"/>
                      <a:pt x="419" y="83"/>
                    </a:cubicBezTo>
                    <a:cubicBezTo>
                      <a:pt x="419" y="76"/>
                      <a:pt x="419" y="70"/>
                      <a:pt x="419" y="63"/>
                    </a:cubicBezTo>
                    <a:cubicBezTo>
                      <a:pt x="350" y="63"/>
                      <a:pt x="281" y="63"/>
                      <a:pt x="211" y="63"/>
                    </a:cubicBezTo>
                    <a:close/>
                    <a:moveTo>
                      <a:pt x="211" y="125"/>
                    </a:moveTo>
                    <a:cubicBezTo>
                      <a:pt x="281" y="125"/>
                      <a:pt x="351" y="125"/>
                      <a:pt x="420" y="125"/>
                    </a:cubicBezTo>
                    <a:cubicBezTo>
                      <a:pt x="420" y="118"/>
                      <a:pt x="420" y="112"/>
                      <a:pt x="420" y="106"/>
                    </a:cubicBezTo>
                    <a:cubicBezTo>
                      <a:pt x="350" y="106"/>
                      <a:pt x="281" y="106"/>
                      <a:pt x="211" y="106"/>
                    </a:cubicBezTo>
                    <a:cubicBezTo>
                      <a:pt x="211" y="112"/>
                      <a:pt x="211" y="118"/>
                      <a:pt x="211" y="125"/>
                    </a:cubicBezTo>
                    <a:close/>
                    <a:moveTo>
                      <a:pt x="328" y="41"/>
                    </a:moveTo>
                    <a:cubicBezTo>
                      <a:pt x="325" y="34"/>
                      <a:pt x="323" y="28"/>
                      <a:pt x="320" y="23"/>
                    </a:cubicBezTo>
                    <a:cubicBezTo>
                      <a:pt x="319" y="21"/>
                      <a:pt x="311" y="22"/>
                      <a:pt x="310" y="23"/>
                    </a:cubicBezTo>
                    <a:cubicBezTo>
                      <a:pt x="307" y="28"/>
                      <a:pt x="306" y="34"/>
                      <a:pt x="304" y="41"/>
                    </a:cubicBezTo>
                    <a:cubicBezTo>
                      <a:pt x="313" y="41"/>
                      <a:pt x="319" y="41"/>
                      <a:pt x="328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3" name="Freeform 15">
                <a:extLst>
                  <a:ext uri="{FF2B5EF4-FFF2-40B4-BE49-F238E27FC236}">
                    <a16:creationId xmlns:a16="http://schemas.microsoft.com/office/drawing/2014/main" id="{C896EA56-30D1-6DEB-B774-8B523B020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" y="2079"/>
                <a:ext cx="74" cy="9"/>
              </a:xfrm>
              <a:custGeom>
                <a:avLst/>
                <a:gdLst>
                  <a:gd name="T0" fmla="*/ 166 w 166"/>
                  <a:gd name="T1" fmla="*/ 0 h 19"/>
                  <a:gd name="T2" fmla="*/ 166 w 166"/>
                  <a:gd name="T3" fmla="*/ 19 h 19"/>
                  <a:gd name="T4" fmla="*/ 0 w 166"/>
                  <a:gd name="T5" fmla="*/ 19 h 19"/>
                  <a:gd name="T6" fmla="*/ 0 w 166"/>
                  <a:gd name="T7" fmla="*/ 0 h 19"/>
                  <a:gd name="T8" fmla="*/ 166 w 166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">
                    <a:moveTo>
                      <a:pt x="166" y="0"/>
                    </a:moveTo>
                    <a:cubicBezTo>
                      <a:pt x="166" y="7"/>
                      <a:pt x="166" y="12"/>
                      <a:pt x="166" y="19"/>
                    </a:cubicBezTo>
                    <a:cubicBezTo>
                      <a:pt x="111" y="19"/>
                      <a:pt x="56" y="19"/>
                      <a:pt x="0" y="19"/>
                    </a:cubicBezTo>
                    <a:cubicBezTo>
                      <a:pt x="0" y="13"/>
                      <a:pt x="0" y="7"/>
                      <a:pt x="0" y="0"/>
                    </a:cubicBezTo>
                    <a:cubicBezTo>
                      <a:pt x="55" y="0"/>
                      <a:pt x="110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4" name="Freeform 16">
                <a:extLst>
                  <a:ext uri="{FF2B5EF4-FFF2-40B4-BE49-F238E27FC236}">
                    <a16:creationId xmlns:a16="http://schemas.microsoft.com/office/drawing/2014/main" id="{B0D82ADF-5CCC-21F0-783C-3C5C67EF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" y="2145"/>
                <a:ext cx="74" cy="8"/>
              </a:xfrm>
              <a:custGeom>
                <a:avLst/>
                <a:gdLst>
                  <a:gd name="T0" fmla="*/ 166 w 166"/>
                  <a:gd name="T1" fmla="*/ 0 h 19"/>
                  <a:gd name="T2" fmla="*/ 166 w 166"/>
                  <a:gd name="T3" fmla="*/ 19 h 19"/>
                  <a:gd name="T4" fmla="*/ 0 w 166"/>
                  <a:gd name="T5" fmla="*/ 19 h 19"/>
                  <a:gd name="T6" fmla="*/ 0 w 166"/>
                  <a:gd name="T7" fmla="*/ 0 h 19"/>
                  <a:gd name="T8" fmla="*/ 166 w 166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">
                    <a:moveTo>
                      <a:pt x="166" y="0"/>
                    </a:moveTo>
                    <a:cubicBezTo>
                      <a:pt x="166" y="7"/>
                      <a:pt x="166" y="13"/>
                      <a:pt x="166" y="19"/>
                    </a:cubicBezTo>
                    <a:cubicBezTo>
                      <a:pt x="111" y="19"/>
                      <a:pt x="56" y="19"/>
                      <a:pt x="0" y="19"/>
                    </a:cubicBezTo>
                    <a:cubicBezTo>
                      <a:pt x="0" y="13"/>
                      <a:pt x="0" y="7"/>
                      <a:pt x="0" y="0"/>
                    </a:cubicBezTo>
                    <a:cubicBezTo>
                      <a:pt x="55" y="0"/>
                      <a:pt x="110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5" name="Freeform 17">
                <a:extLst>
                  <a:ext uri="{FF2B5EF4-FFF2-40B4-BE49-F238E27FC236}">
                    <a16:creationId xmlns:a16="http://schemas.microsoft.com/office/drawing/2014/main" id="{0E29374C-EFE2-816D-CD0F-E369CDC10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" y="2047"/>
                <a:ext cx="74" cy="8"/>
              </a:xfrm>
              <a:custGeom>
                <a:avLst/>
                <a:gdLst>
                  <a:gd name="T0" fmla="*/ 166 w 166"/>
                  <a:gd name="T1" fmla="*/ 0 h 19"/>
                  <a:gd name="T2" fmla="*/ 166 w 166"/>
                  <a:gd name="T3" fmla="*/ 19 h 19"/>
                  <a:gd name="T4" fmla="*/ 0 w 166"/>
                  <a:gd name="T5" fmla="*/ 19 h 19"/>
                  <a:gd name="T6" fmla="*/ 0 w 166"/>
                  <a:gd name="T7" fmla="*/ 0 h 19"/>
                  <a:gd name="T8" fmla="*/ 166 w 166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">
                    <a:moveTo>
                      <a:pt x="166" y="0"/>
                    </a:moveTo>
                    <a:cubicBezTo>
                      <a:pt x="166" y="7"/>
                      <a:pt x="166" y="12"/>
                      <a:pt x="166" y="19"/>
                    </a:cubicBezTo>
                    <a:cubicBezTo>
                      <a:pt x="110" y="19"/>
                      <a:pt x="56" y="19"/>
                      <a:pt x="0" y="19"/>
                    </a:cubicBezTo>
                    <a:cubicBezTo>
                      <a:pt x="0" y="13"/>
                      <a:pt x="0" y="7"/>
                      <a:pt x="0" y="0"/>
                    </a:cubicBezTo>
                    <a:cubicBezTo>
                      <a:pt x="55" y="0"/>
                      <a:pt x="110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6" name="Freeform 18">
                <a:extLst>
                  <a:ext uri="{FF2B5EF4-FFF2-40B4-BE49-F238E27FC236}">
                    <a16:creationId xmlns:a16="http://schemas.microsoft.com/office/drawing/2014/main" id="{C47ED704-7A2F-0DB7-F456-40D08B429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" y="2112"/>
                <a:ext cx="74" cy="9"/>
              </a:xfrm>
              <a:custGeom>
                <a:avLst/>
                <a:gdLst>
                  <a:gd name="T0" fmla="*/ 166 w 166"/>
                  <a:gd name="T1" fmla="*/ 0 h 19"/>
                  <a:gd name="T2" fmla="*/ 166 w 166"/>
                  <a:gd name="T3" fmla="*/ 19 h 19"/>
                  <a:gd name="T4" fmla="*/ 0 w 166"/>
                  <a:gd name="T5" fmla="*/ 19 h 19"/>
                  <a:gd name="T6" fmla="*/ 0 w 166"/>
                  <a:gd name="T7" fmla="*/ 0 h 19"/>
                  <a:gd name="T8" fmla="*/ 166 w 166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">
                    <a:moveTo>
                      <a:pt x="166" y="0"/>
                    </a:moveTo>
                    <a:cubicBezTo>
                      <a:pt x="166" y="7"/>
                      <a:pt x="166" y="12"/>
                      <a:pt x="166" y="19"/>
                    </a:cubicBezTo>
                    <a:cubicBezTo>
                      <a:pt x="110" y="19"/>
                      <a:pt x="55" y="19"/>
                      <a:pt x="0" y="19"/>
                    </a:cubicBezTo>
                    <a:cubicBezTo>
                      <a:pt x="0" y="12"/>
                      <a:pt x="0" y="7"/>
                      <a:pt x="0" y="0"/>
                    </a:cubicBezTo>
                    <a:cubicBezTo>
                      <a:pt x="55" y="0"/>
                      <a:pt x="110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7" name="Freeform 19">
                <a:extLst>
                  <a:ext uri="{FF2B5EF4-FFF2-40B4-BE49-F238E27FC236}">
                    <a16:creationId xmlns:a16="http://schemas.microsoft.com/office/drawing/2014/main" id="{7E092397-019E-A143-B362-630032262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" y="2104"/>
                <a:ext cx="25" cy="25"/>
              </a:xfrm>
              <a:custGeom>
                <a:avLst/>
                <a:gdLst>
                  <a:gd name="T0" fmla="*/ 28 w 56"/>
                  <a:gd name="T1" fmla="*/ 43 h 55"/>
                  <a:gd name="T2" fmla="*/ 14 w 56"/>
                  <a:gd name="T3" fmla="*/ 55 h 55"/>
                  <a:gd name="T4" fmla="*/ 3 w 56"/>
                  <a:gd name="T5" fmla="*/ 39 h 55"/>
                  <a:gd name="T6" fmla="*/ 12 w 56"/>
                  <a:gd name="T7" fmla="*/ 27 h 55"/>
                  <a:gd name="T8" fmla="*/ 0 w 56"/>
                  <a:gd name="T9" fmla="*/ 12 h 55"/>
                  <a:gd name="T10" fmla="*/ 15 w 56"/>
                  <a:gd name="T11" fmla="*/ 1 h 55"/>
                  <a:gd name="T12" fmla="*/ 28 w 56"/>
                  <a:gd name="T13" fmla="*/ 11 h 55"/>
                  <a:gd name="T14" fmla="*/ 42 w 56"/>
                  <a:gd name="T15" fmla="*/ 0 h 55"/>
                  <a:gd name="T16" fmla="*/ 56 w 56"/>
                  <a:gd name="T17" fmla="*/ 12 h 55"/>
                  <a:gd name="T18" fmla="*/ 44 w 56"/>
                  <a:gd name="T19" fmla="*/ 27 h 55"/>
                  <a:gd name="T20" fmla="*/ 56 w 56"/>
                  <a:gd name="T21" fmla="*/ 42 h 55"/>
                  <a:gd name="T22" fmla="*/ 42 w 56"/>
                  <a:gd name="T23" fmla="*/ 54 h 55"/>
                  <a:gd name="T24" fmla="*/ 28 w 56"/>
                  <a:gd name="T25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55">
                    <a:moveTo>
                      <a:pt x="28" y="43"/>
                    </a:moveTo>
                    <a:cubicBezTo>
                      <a:pt x="23" y="47"/>
                      <a:pt x="19" y="50"/>
                      <a:pt x="14" y="55"/>
                    </a:cubicBezTo>
                    <a:cubicBezTo>
                      <a:pt x="10" y="50"/>
                      <a:pt x="7" y="45"/>
                      <a:pt x="3" y="39"/>
                    </a:cubicBezTo>
                    <a:cubicBezTo>
                      <a:pt x="5" y="36"/>
                      <a:pt x="8" y="32"/>
                      <a:pt x="12" y="27"/>
                    </a:cubicBezTo>
                    <a:cubicBezTo>
                      <a:pt x="9" y="23"/>
                      <a:pt x="5" y="19"/>
                      <a:pt x="0" y="12"/>
                    </a:cubicBezTo>
                    <a:cubicBezTo>
                      <a:pt x="4" y="9"/>
                      <a:pt x="9" y="5"/>
                      <a:pt x="15" y="1"/>
                    </a:cubicBezTo>
                    <a:cubicBezTo>
                      <a:pt x="19" y="4"/>
                      <a:pt x="23" y="8"/>
                      <a:pt x="28" y="11"/>
                    </a:cubicBezTo>
                    <a:cubicBezTo>
                      <a:pt x="32" y="8"/>
                      <a:pt x="37" y="4"/>
                      <a:pt x="42" y="0"/>
                    </a:cubicBezTo>
                    <a:cubicBezTo>
                      <a:pt x="46" y="4"/>
                      <a:pt x="51" y="8"/>
                      <a:pt x="56" y="12"/>
                    </a:cubicBezTo>
                    <a:cubicBezTo>
                      <a:pt x="52" y="18"/>
                      <a:pt x="48" y="22"/>
                      <a:pt x="44" y="27"/>
                    </a:cubicBezTo>
                    <a:cubicBezTo>
                      <a:pt x="48" y="32"/>
                      <a:pt x="52" y="37"/>
                      <a:pt x="56" y="42"/>
                    </a:cubicBezTo>
                    <a:cubicBezTo>
                      <a:pt x="51" y="46"/>
                      <a:pt x="47" y="50"/>
                      <a:pt x="42" y="54"/>
                    </a:cubicBezTo>
                    <a:cubicBezTo>
                      <a:pt x="38" y="51"/>
                      <a:pt x="33" y="47"/>
                      <a:pt x="28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8" name="Freeform 20">
                <a:extLst>
                  <a:ext uri="{FF2B5EF4-FFF2-40B4-BE49-F238E27FC236}">
                    <a16:creationId xmlns:a16="http://schemas.microsoft.com/office/drawing/2014/main" id="{D3C059AF-1162-9960-D9C3-41ED08892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" y="2037"/>
                <a:ext cx="32" cy="28"/>
              </a:xfrm>
              <a:custGeom>
                <a:avLst/>
                <a:gdLst>
                  <a:gd name="T0" fmla="*/ 26 w 73"/>
                  <a:gd name="T1" fmla="*/ 64 h 64"/>
                  <a:gd name="T2" fmla="*/ 0 w 73"/>
                  <a:gd name="T3" fmla="*/ 38 h 64"/>
                  <a:gd name="T4" fmla="*/ 14 w 73"/>
                  <a:gd name="T5" fmla="*/ 26 h 64"/>
                  <a:gd name="T6" fmla="*/ 28 w 73"/>
                  <a:gd name="T7" fmla="*/ 38 h 64"/>
                  <a:gd name="T8" fmla="*/ 59 w 73"/>
                  <a:gd name="T9" fmla="*/ 0 h 64"/>
                  <a:gd name="T10" fmla="*/ 73 w 73"/>
                  <a:gd name="T11" fmla="*/ 18 h 64"/>
                  <a:gd name="T12" fmla="*/ 26 w 73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4">
                    <a:moveTo>
                      <a:pt x="26" y="64"/>
                    </a:moveTo>
                    <a:cubicBezTo>
                      <a:pt x="19" y="57"/>
                      <a:pt x="10" y="48"/>
                      <a:pt x="0" y="38"/>
                    </a:cubicBezTo>
                    <a:cubicBezTo>
                      <a:pt x="4" y="34"/>
                      <a:pt x="9" y="30"/>
                      <a:pt x="14" y="26"/>
                    </a:cubicBezTo>
                    <a:cubicBezTo>
                      <a:pt x="18" y="29"/>
                      <a:pt x="22" y="33"/>
                      <a:pt x="28" y="38"/>
                    </a:cubicBezTo>
                    <a:cubicBezTo>
                      <a:pt x="38" y="26"/>
                      <a:pt x="48" y="14"/>
                      <a:pt x="59" y="0"/>
                    </a:cubicBezTo>
                    <a:cubicBezTo>
                      <a:pt x="66" y="9"/>
                      <a:pt x="70" y="14"/>
                      <a:pt x="73" y="18"/>
                    </a:cubicBezTo>
                    <a:cubicBezTo>
                      <a:pt x="58" y="33"/>
                      <a:pt x="42" y="49"/>
                      <a:pt x="26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9" name="Freeform 21">
                <a:extLst>
                  <a:ext uri="{FF2B5EF4-FFF2-40B4-BE49-F238E27FC236}">
                    <a16:creationId xmlns:a16="http://schemas.microsoft.com/office/drawing/2014/main" id="{1C41E8E4-827D-206D-69F3-0E7BD09C0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" y="2070"/>
                <a:ext cx="34" cy="29"/>
              </a:xfrm>
              <a:custGeom>
                <a:avLst/>
                <a:gdLst>
                  <a:gd name="T0" fmla="*/ 0 w 75"/>
                  <a:gd name="T1" fmla="*/ 37 h 64"/>
                  <a:gd name="T2" fmla="*/ 12 w 75"/>
                  <a:gd name="T3" fmla="*/ 23 h 64"/>
                  <a:gd name="T4" fmla="*/ 28 w 75"/>
                  <a:gd name="T5" fmla="*/ 37 h 64"/>
                  <a:gd name="T6" fmla="*/ 58 w 75"/>
                  <a:gd name="T7" fmla="*/ 0 h 64"/>
                  <a:gd name="T8" fmla="*/ 61 w 75"/>
                  <a:gd name="T9" fmla="*/ 4 h 64"/>
                  <a:gd name="T10" fmla="*/ 75 w 75"/>
                  <a:gd name="T11" fmla="*/ 16 h 64"/>
                  <a:gd name="T12" fmla="*/ 27 w 75"/>
                  <a:gd name="T13" fmla="*/ 64 h 64"/>
                  <a:gd name="T14" fmla="*/ 0 w 75"/>
                  <a:gd name="T15" fmla="*/ 3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4">
                    <a:moveTo>
                      <a:pt x="0" y="37"/>
                    </a:moveTo>
                    <a:cubicBezTo>
                      <a:pt x="4" y="33"/>
                      <a:pt x="8" y="28"/>
                      <a:pt x="12" y="23"/>
                    </a:cubicBezTo>
                    <a:cubicBezTo>
                      <a:pt x="17" y="28"/>
                      <a:pt x="21" y="32"/>
                      <a:pt x="28" y="37"/>
                    </a:cubicBezTo>
                    <a:cubicBezTo>
                      <a:pt x="38" y="25"/>
                      <a:pt x="48" y="13"/>
                      <a:pt x="58" y="0"/>
                    </a:cubicBezTo>
                    <a:cubicBezTo>
                      <a:pt x="59" y="2"/>
                      <a:pt x="60" y="3"/>
                      <a:pt x="61" y="4"/>
                    </a:cubicBezTo>
                    <a:cubicBezTo>
                      <a:pt x="66" y="8"/>
                      <a:pt x="71" y="12"/>
                      <a:pt x="75" y="16"/>
                    </a:cubicBezTo>
                    <a:cubicBezTo>
                      <a:pt x="58" y="33"/>
                      <a:pt x="42" y="49"/>
                      <a:pt x="27" y="64"/>
                    </a:cubicBezTo>
                    <a:cubicBezTo>
                      <a:pt x="19" y="55"/>
                      <a:pt x="10" y="46"/>
                      <a:pt x="0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0" name="Freeform 22">
                <a:extLst>
                  <a:ext uri="{FF2B5EF4-FFF2-40B4-BE49-F238E27FC236}">
                    <a16:creationId xmlns:a16="http://schemas.microsoft.com/office/drawing/2014/main" id="{67119EBB-27E1-76A2-BC4D-9EB68283C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" y="2135"/>
                <a:ext cx="34" cy="29"/>
              </a:xfrm>
              <a:custGeom>
                <a:avLst/>
                <a:gdLst>
                  <a:gd name="T0" fmla="*/ 26 w 75"/>
                  <a:gd name="T1" fmla="*/ 65 h 65"/>
                  <a:gd name="T2" fmla="*/ 0 w 75"/>
                  <a:gd name="T3" fmla="*/ 40 h 65"/>
                  <a:gd name="T4" fmla="*/ 14 w 75"/>
                  <a:gd name="T5" fmla="*/ 25 h 65"/>
                  <a:gd name="T6" fmla="*/ 30 w 75"/>
                  <a:gd name="T7" fmla="*/ 38 h 65"/>
                  <a:gd name="T8" fmla="*/ 61 w 75"/>
                  <a:gd name="T9" fmla="*/ 0 h 65"/>
                  <a:gd name="T10" fmla="*/ 75 w 75"/>
                  <a:gd name="T11" fmla="*/ 18 h 65"/>
                  <a:gd name="T12" fmla="*/ 26 w 7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5">
                    <a:moveTo>
                      <a:pt x="26" y="65"/>
                    </a:moveTo>
                    <a:cubicBezTo>
                      <a:pt x="19" y="57"/>
                      <a:pt x="10" y="49"/>
                      <a:pt x="0" y="40"/>
                    </a:cubicBezTo>
                    <a:cubicBezTo>
                      <a:pt x="5" y="35"/>
                      <a:pt x="9" y="30"/>
                      <a:pt x="14" y="25"/>
                    </a:cubicBezTo>
                    <a:cubicBezTo>
                      <a:pt x="19" y="29"/>
                      <a:pt x="23" y="33"/>
                      <a:pt x="30" y="38"/>
                    </a:cubicBezTo>
                    <a:cubicBezTo>
                      <a:pt x="40" y="26"/>
                      <a:pt x="49" y="14"/>
                      <a:pt x="61" y="0"/>
                    </a:cubicBezTo>
                    <a:cubicBezTo>
                      <a:pt x="68" y="8"/>
                      <a:pt x="71" y="13"/>
                      <a:pt x="75" y="18"/>
                    </a:cubicBezTo>
                    <a:cubicBezTo>
                      <a:pt x="59" y="33"/>
                      <a:pt x="43" y="48"/>
                      <a:pt x="2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9C8F35FB-B531-A389-2277-F93F02E02112}"/>
              </a:ext>
            </a:extLst>
          </p:cNvPr>
          <p:cNvGrpSpPr/>
          <p:nvPr/>
        </p:nvGrpSpPr>
        <p:grpSpPr>
          <a:xfrm>
            <a:off x="1182038" y="4619432"/>
            <a:ext cx="3423382" cy="818323"/>
            <a:chOff x="348288" y="3738652"/>
            <a:chExt cx="3836472" cy="1105229"/>
          </a:xfrm>
        </p:grpSpPr>
        <p:sp>
          <p:nvSpPr>
            <p:cNvPr id="264" name="Rectangle 17">
              <a:extLst>
                <a:ext uri="{FF2B5EF4-FFF2-40B4-BE49-F238E27FC236}">
                  <a16:creationId xmlns:a16="http://schemas.microsoft.com/office/drawing/2014/main" id="{0138951D-1ABF-B006-09B6-2B7429526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78" y="3782059"/>
              <a:ext cx="2533663" cy="37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72496" tIns="36248" rIns="72496" bIns="36248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40000"/>
                </a:spcAft>
                <a:defRPr b="1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2C6CA6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F862560D-6B65-4FC1-4C9A-EB0028D9C27A}"/>
                </a:ext>
              </a:extLst>
            </p:cNvPr>
            <p:cNvSpPr/>
            <p:nvPr/>
          </p:nvSpPr>
          <p:spPr>
            <a:xfrm>
              <a:off x="1228589" y="3738652"/>
              <a:ext cx="1554202" cy="4988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、地图获客</a:t>
              </a: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79D2517D-7206-08F8-BA28-FE84ECDF9F14}"/>
                </a:ext>
              </a:extLst>
            </p:cNvPr>
            <p:cNvSpPr/>
            <p:nvPr/>
          </p:nvSpPr>
          <p:spPr>
            <a:xfrm>
              <a:off x="1235218" y="4145964"/>
              <a:ext cx="2949542" cy="697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基于地图，分析了解支行</a:t>
              </a:r>
              <a:r>
                <a:rPr kumimoji="0" lang="en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公里内的动态信息</a:t>
              </a:r>
            </a:p>
          </p:txBody>
        </p:sp>
        <p:sp>
          <p:nvSpPr>
            <p:cNvPr id="267" name="椭圆 266">
              <a:extLst>
                <a:ext uri="{FF2B5EF4-FFF2-40B4-BE49-F238E27FC236}">
                  <a16:creationId xmlns:a16="http://schemas.microsoft.com/office/drawing/2014/main" id="{2D291AB1-B16A-FD50-FEC4-BB8E6DD2F8FE}"/>
                </a:ext>
              </a:extLst>
            </p:cNvPr>
            <p:cNvSpPr/>
            <p:nvPr/>
          </p:nvSpPr>
          <p:spPr>
            <a:xfrm>
              <a:off x="348288" y="3738652"/>
              <a:ext cx="732274" cy="7322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8" name="map_301652">
              <a:extLst>
                <a:ext uri="{FF2B5EF4-FFF2-40B4-BE49-F238E27FC236}">
                  <a16:creationId xmlns:a16="http://schemas.microsoft.com/office/drawing/2014/main" id="{79AB4042-2B46-02EC-C6D1-24BF924B4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841" y="3938357"/>
              <a:ext cx="428705" cy="337895"/>
            </a:xfrm>
            <a:custGeom>
              <a:avLst/>
              <a:gdLst>
                <a:gd name="connsiteX0" fmla="*/ 215482 w 607639"/>
                <a:gd name="connsiteY0" fmla="*/ 411119 h 478928"/>
                <a:gd name="connsiteX1" fmla="*/ 215482 w 607639"/>
                <a:gd name="connsiteY1" fmla="*/ 424272 h 478928"/>
                <a:gd name="connsiteX2" fmla="*/ 392068 w 607639"/>
                <a:gd name="connsiteY2" fmla="*/ 457510 h 478928"/>
                <a:gd name="connsiteX3" fmla="*/ 392068 w 607639"/>
                <a:gd name="connsiteY3" fmla="*/ 444357 h 478928"/>
                <a:gd name="connsiteX4" fmla="*/ 196079 w 607639"/>
                <a:gd name="connsiteY4" fmla="*/ 222801 h 478928"/>
                <a:gd name="connsiteX5" fmla="*/ 147749 w 607639"/>
                <a:gd name="connsiteY5" fmla="*/ 279767 h 478928"/>
                <a:gd name="connsiteX6" fmla="*/ 51801 w 607639"/>
                <a:gd name="connsiteY6" fmla="*/ 360463 h 478928"/>
                <a:gd name="connsiteX7" fmla="*/ 51801 w 607639"/>
                <a:gd name="connsiteY7" fmla="*/ 418496 h 478928"/>
                <a:gd name="connsiteX8" fmla="*/ 196079 w 607639"/>
                <a:gd name="connsiteY8" fmla="*/ 391390 h 478928"/>
                <a:gd name="connsiteX9" fmla="*/ 555838 w 607639"/>
                <a:gd name="connsiteY9" fmla="*/ 222712 h 478928"/>
                <a:gd name="connsiteX10" fmla="*/ 541241 w 607639"/>
                <a:gd name="connsiteY10" fmla="*/ 243419 h 478928"/>
                <a:gd name="connsiteX11" fmla="*/ 501100 w 607639"/>
                <a:gd name="connsiteY11" fmla="*/ 289632 h 478928"/>
                <a:gd name="connsiteX12" fmla="*/ 467723 w 607639"/>
                <a:gd name="connsiteY12" fmla="*/ 310695 h 478928"/>
                <a:gd name="connsiteX13" fmla="*/ 434435 w 607639"/>
                <a:gd name="connsiteY13" fmla="*/ 289632 h 478928"/>
                <a:gd name="connsiteX14" fmla="*/ 411472 w 607639"/>
                <a:gd name="connsiteY14" fmla="*/ 265104 h 478928"/>
                <a:gd name="connsiteX15" fmla="*/ 411472 w 607639"/>
                <a:gd name="connsiteY15" fmla="*/ 338689 h 478928"/>
                <a:gd name="connsiteX16" fmla="*/ 464697 w 607639"/>
                <a:gd name="connsiteY16" fmla="*/ 333090 h 478928"/>
                <a:gd name="connsiteX17" fmla="*/ 476979 w 607639"/>
                <a:gd name="connsiteY17" fmla="*/ 339311 h 478928"/>
                <a:gd name="connsiteX18" fmla="*/ 470749 w 607639"/>
                <a:gd name="connsiteY18" fmla="*/ 351576 h 478928"/>
                <a:gd name="connsiteX19" fmla="*/ 411472 w 607639"/>
                <a:gd name="connsiteY19" fmla="*/ 358241 h 478928"/>
                <a:gd name="connsiteX20" fmla="*/ 411472 w 607639"/>
                <a:gd name="connsiteY20" fmla="*/ 424628 h 478928"/>
                <a:gd name="connsiteX21" fmla="*/ 555838 w 607639"/>
                <a:gd name="connsiteY21" fmla="*/ 397433 h 478928"/>
                <a:gd name="connsiteX22" fmla="*/ 215482 w 607639"/>
                <a:gd name="connsiteY22" fmla="*/ 218002 h 478928"/>
                <a:gd name="connsiteX23" fmla="*/ 215482 w 607639"/>
                <a:gd name="connsiteY23" fmla="*/ 391301 h 478928"/>
                <a:gd name="connsiteX24" fmla="*/ 392068 w 607639"/>
                <a:gd name="connsiteY24" fmla="*/ 424628 h 478928"/>
                <a:gd name="connsiteX25" fmla="*/ 392068 w 607639"/>
                <a:gd name="connsiteY25" fmla="*/ 353442 h 478928"/>
                <a:gd name="connsiteX26" fmla="*/ 375157 w 607639"/>
                <a:gd name="connsiteY26" fmla="*/ 345443 h 478928"/>
                <a:gd name="connsiteX27" fmla="*/ 315880 w 607639"/>
                <a:gd name="connsiteY27" fmla="*/ 286255 h 478928"/>
                <a:gd name="connsiteX28" fmla="*/ 231414 w 607639"/>
                <a:gd name="connsiteY28" fmla="*/ 219157 h 478928"/>
                <a:gd name="connsiteX29" fmla="*/ 215482 w 607639"/>
                <a:gd name="connsiteY29" fmla="*/ 218002 h 478928"/>
                <a:gd name="connsiteX30" fmla="*/ 588147 w 607639"/>
                <a:gd name="connsiteY30" fmla="*/ 158636 h 478928"/>
                <a:gd name="connsiteX31" fmla="*/ 575241 w 607639"/>
                <a:gd name="connsiteY31" fmla="*/ 189652 h 478928"/>
                <a:gd name="connsiteX32" fmla="*/ 575241 w 607639"/>
                <a:gd name="connsiteY32" fmla="*/ 405520 h 478928"/>
                <a:gd name="connsiteX33" fmla="*/ 567320 w 607639"/>
                <a:gd name="connsiteY33" fmla="*/ 415030 h 478928"/>
                <a:gd name="connsiteX34" fmla="*/ 411472 w 607639"/>
                <a:gd name="connsiteY34" fmla="*/ 444357 h 478928"/>
                <a:gd name="connsiteX35" fmla="*/ 411472 w 607639"/>
                <a:gd name="connsiteY35" fmla="*/ 457510 h 478928"/>
                <a:gd name="connsiteX36" fmla="*/ 588147 w 607639"/>
                <a:gd name="connsiteY36" fmla="*/ 424272 h 478928"/>
                <a:gd name="connsiteX37" fmla="*/ 196079 w 607639"/>
                <a:gd name="connsiteY37" fmla="*/ 95182 h 478928"/>
                <a:gd name="connsiteX38" fmla="*/ 51801 w 607639"/>
                <a:gd name="connsiteY38" fmla="*/ 122287 h 478928"/>
                <a:gd name="connsiteX39" fmla="*/ 51801 w 607639"/>
                <a:gd name="connsiteY39" fmla="*/ 341000 h 478928"/>
                <a:gd name="connsiteX40" fmla="*/ 131016 w 607639"/>
                <a:gd name="connsiteY40" fmla="*/ 269814 h 478928"/>
                <a:gd name="connsiteX41" fmla="*/ 169822 w 607639"/>
                <a:gd name="connsiteY41" fmla="*/ 217202 h 478928"/>
                <a:gd name="connsiteX42" fmla="*/ 196079 w 607639"/>
                <a:gd name="connsiteY42" fmla="*/ 201916 h 478928"/>
                <a:gd name="connsiteX43" fmla="*/ 215482 w 607639"/>
                <a:gd name="connsiteY43" fmla="*/ 95093 h 478928"/>
                <a:gd name="connsiteX44" fmla="*/ 215482 w 607639"/>
                <a:gd name="connsiteY44" fmla="*/ 198628 h 478928"/>
                <a:gd name="connsiteX45" fmla="*/ 234974 w 607639"/>
                <a:gd name="connsiteY45" fmla="*/ 200139 h 478928"/>
                <a:gd name="connsiteX46" fmla="*/ 331189 w 607639"/>
                <a:gd name="connsiteY46" fmla="*/ 274346 h 478928"/>
                <a:gd name="connsiteX47" fmla="*/ 392068 w 607639"/>
                <a:gd name="connsiteY47" fmla="*/ 332468 h 478928"/>
                <a:gd name="connsiteX48" fmla="*/ 392068 w 607639"/>
                <a:gd name="connsiteY48" fmla="*/ 240486 h 478928"/>
                <a:gd name="connsiteX49" fmla="*/ 341513 w 607639"/>
                <a:gd name="connsiteY49" fmla="*/ 126020 h 478928"/>
                <a:gd name="connsiteX50" fmla="*/ 341691 w 607639"/>
                <a:gd name="connsiteY50" fmla="*/ 118910 h 478928"/>
                <a:gd name="connsiteX51" fmla="*/ 467734 w 607639"/>
                <a:gd name="connsiteY51" fmla="*/ 85495 h 478928"/>
                <a:gd name="connsiteX52" fmla="*/ 427136 w 607639"/>
                <a:gd name="connsiteY52" fmla="*/ 126021 h 478928"/>
                <a:gd name="connsiteX53" fmla="*/ 467734 w 607639"/>
                <a:gd name="connsiteY53" fmla="*/ 166637 h 478928"/>
                <a:gd name="connsiteX54" fmla="*/ 508421 w 607639"/>
                <a:gd name="connsiteY54" fmla="*/ 126021 h 478928"/>
                <a:gd name="connsiteX55" fmla="*/ 467734 w 607639"/>
                <a:gd name="connsiteY55" fmla="*/ 85495 h 478928"/>
                <a:gd name="connsiteX56" fmla="*/ 467734 w 607639"/>
                <a:gd name="connsiteY56" fmla="*/ 66120 h 478928"/>
                <a:gd name="connsiteX57" fmla="*/ 527829 w 607639"/>
                <a:gd name="connsiteY57" fmla="*/ 126021 h 478928"/>
                <a:gd name="connsiteX58" fmla="*/ 467734 w 607639"/>
                <a:gd name="connsiteY58" fmla="*/ 186011 h 478928"/>
                <a:gd name="connsiteX59" fmla="*/ 407727 w 607639"/>
                <a:gd name="connsiteY59" fmla="*/ 126021 h 478928"/>
                <a:gd name="connsiteX60" fmla="*/ 467734 w 607639"/>
                <a:gd name="connsiteY60" fmla="*/ 66120 h 478928"/>
                <a:gd name="connsiteX61" fmla="*/ 588147 w 607639"/>
                <a:gd name="connsiteY61" fmla="*/ 62210 h 478928"/>
                <a:gd name="connsiteX62" fmla="*/ 577733 w 607639"/>
                <a:gd name="connsiteY62" fmla="*/ 64165 h 478928"/>
                <a:gd name="connsiteX63" fmla="*/ 588147 w 607639"/>
                <a:gd name="connsiteY63" fmla="*/ 88250 h 478928"/>
                <a:gd name="connsiteX64" fmla="*/ 215482 w 607639"/>
                <a:gd name="connsiteY64" fmla="*/ 62210 h 478928"/>
                <a:gd name="connsiteX65" fmla="*/ 215482 w 607639"/>
                <a:gd name="connsiteY65" fmla="*/ 75363 h 478928"/>
                <a:gd name="connsiteX66" fmla="*/ 344273 w 607639"/>
                <a:gd name="connsiteY66" fmla="*/ 99625 h 478928"/>
                <a:gd name="connsiteX67" fmla="*/ 347655 w 607639"/>
                <a:gd name="connsiteY67" fmla="*/ 87094 h 478928"/>
                <a:gd name="connsiteX68" fmla="*/ 196079 w 607639"/>
                <a:gd name="connsiteY68" fmla="*/ 62210 h 478928"/>
                <a:gd name="connsiteX69" fmla="*/ 19403 w 607639"/>
                <a:gd name="connsiteY69" fmla="*/ 95537 h 478928"/>
                <a:gd name="connsiteX70" fmla="*/ 19403 w 607639"/>
                <a:gd name="connsiteY70" fmla="*/ 457510 h 478928"/>
                <a:gd name="connsiteX71" fmla="*/ 196079 w 607639"/>
                <a:gd name="connsiteY71" fmla="*/ 424272 h 478928"/>
                <a:gd name="connsiteX72" fmla="*/ 196079 w 607639"/>
                <a:gd name="connsiteY72" fmla="*/ 411119 h 478928"/>
                <a:gd name="connsiteX73" fmla="*/ 43880 w 607639"/>
                <a:gd name="connsiteY73" fmla="*/ 439736 h 478928"/>
                <a:gd name="connsiteX74" fmla="*/ 35869 w 607639"/>
                <a:gd name="connsiteY74" fmla="*/ 437692 h 478928"/>
                <a:gd name="connsiteX75" fmla="*/ 32398 w 607639"/>
                <a:gd name="connsiteY75" fmla="*/ 430227 h 478928"/>
                <a:gd name="connsiteX76" fmla="*/ 32398 w 607639"/>
                <a:gd name="connsiteY76" fmla="*/ 114289 h 478928"/>
                <a:gd name="connsiteX77" fmla="*/ 40320 w 607639"/>
                <a:gd name="connsiteY77" fmla="*/ 104691 h 478928"/>
                <a:gd name="connsiteX78" fmla="*/ 196079 w 607639"/>
                <a:gd name="connsiteY78" fmla="*/ 75452 h 478928"/>
                <a:gd name="connsiteX79" fmla="*/ 467723 w 607639"/>
                <a:gd name="connsiteY79" fmla="*/ 19374 h 478928"/>
                <a:gd name="connsiteX80" fmla="*/ 360917 w 607639"/>
                <a:gd name="connsiteY80" fmla="*/ 126020 h 478928"/>
                <a:gd name="connsiteX81" fmla="*/ 408000 w 607639"/>
                <a:gd name="connsiteY81" fmla="*/ 229288 h 478928"/>
                <a:gd name="connsiteX82" fmla="*/ 467723 w 607639"/>
                <a:gd name="connsiteY82" fmla="*/ 291143 h 478928"/>
                <a:gd name="connsiteX83" fmla="*/ 527534 w 607639"/>
                <a:gd name="connsiteY83" fmla="*/ 229288 h 478928"/>
                <a:gd name="connsiteX84" fmla="*/ 574529 w 607639"/>
                <a:gd name="connsiteY84" fmla="*/ 126020 h 478928"/>
                <a:gd name="connsiteX85" fmla="*/ 467723 w 607639"/>
                <a:gd name="connsiteY85" fmla="*/ 19374 h 478928"/>
                <a:gd name="connsiteX86" fmla="*/ 467723 w 607639"/>
                <a:gd name="connsiteY86" fmla="*/ 0 h 478928"/>
                <a:gd name="connsiteX87" fmla="*/ 565807 w 607639"/>
                <a:gd name="connsiteY87" fmla="*/ 46747 h 478928"/>
                <a:gd name="connsiteX88" fmla="*/ 596069 w 607639"/>
                <a:gd name="connsiteY88" fmla="*/ 40970 h 478928"/>
                <a:gd name="connsiteX89" fmla="*/ 604079 w 607639"/>
                <a:gd name="connsiteY89" fmla="*/ 43103 h 478928"/>
                <a:gd name="connsiteX90" fmla="*/ 607639 w 607639"/>
                <a:gd name="connsiteY90" fmla="*/ 50568 h 478928"/>
                <a:gd name="connsiteX91" fmla="*/ 607639 w 607639"/>
                <a:gd name="connsiteY91" fmla="*/ 432271 h 478928"/>
                <a:gd name="connsiteX92" fmla="*/ 599718 w 607639"/>
                <a:gd name="connsiteY92" fmla="*/ 441869 h 478928"/>
                <a:gd name="connsiteX93" fmla="*/ 403550 w 607639"/>
                <a:gd name="connsiteY93" fmla="*/ 478750 h 478928"/>
                <a:gd name="connsiteX94" fmla="*/ 399990 w 607639"/>
                <a:gd name="connsiteY94" fmla="*/ 478750 h 478928"/>
                <a:gd name="connsiteX95" fmla="*/ 205780 w 607639"/>
                <a:gd name="connsiteY95" fmla="*/ 442135 h 478928"/>
                <a:gd name="connsiteX96" fmla="*/ 11482 w 607639"/>
                <a:gd name="connsiteY96" fmla="*/ 478750 h 478928"/>
                <a:gd name="connsiteX97" fmla="*/ 9702 w 607639"/>
                <a:gd name="connsiteY97" fmla="*/ 478928 h 478928"/>
                <a:gd name="connsiteX98" fmla="*/ 3471 w 607639"/>
                <a:gd name="connsiteY98" fmla="*/ 476706 h 478928"/>
                <a:gd name="connsiteX99" fmla="*/ 0 w 607639"/>
                <a:gd name="connsiteY99" fmla="*/ 469241 h 478928"/>
                <a:gd name="connsiteX100" fmla="*/ 0 w 607639"/>
                <a:gd name="connsiteY100" fmla="*/ 87450 h 478928"/>
                <a:gd name="connsiteX101" fmla="*/ 7922 w 607639"/>
                <a:gd name="connsiteY101" fmla="*/ 77940 h 478928"/>
                <a:gd name="connsiteX102" fmla="*/ 204000 w 607639"/>
                <a:gd name="connsiteY102" fmla="*/ 40970 h 478928"/>
                <a:gd name="connsiteX103" fmla="*/ 207650 w 607639"/>
                <a:gd name="connsiteY103" fmla="*/ 40970 h 478928"/>
                <a:gd name="connsiteX104" fmla="*/ 355309 w 607639"/>
                <a:gd name="connsiteY104" fmla="*/ 68787 h 478928"/>
                <a:gd name="connsiteX105" fmla="*/ 467723 w 607639"/>
                <a:gd name="connsiteY105" fmla="*/ 0 h 4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07639" h="478928">
                  <a:moveTo>
                    <a:pt x="215482" y="411119"/>
                  </a:moveTo>
                  <a:lnTo>
                    <a:pt x="215482" y="424272"/>
                  </a:lnTo>
                  <a:lnTo>
                    <a:pt x="392068" y="457510"/>
                  </a:lnTo>
                  <a:lnTo>
                    <a:pt x="392068" y="444357"/>
                  </a:lnTo>
                  <a:close/>
                  <a:moveTo>
                    <a:pt x="196079" y="222801"/>
                  </a:moveTo>
                  <a:cubicBezTo>
                    <a:pt x="176142" y="232132"/>
                    <a:pt x="163058" y="254084"/>
                    <a:pt x="147749" y="279767"/>
                  </a:cubicBezTo>
                  <a:cubicBezTo>
                    <a:pt x="126388" y="315583"/>
                    <a:pt x="102267" y="355930"/>
                    <a:pt x="51801" y="360463"/>
                  </a:cubicBezTo>
                  <a:lnTo>
                    <a:pt x="51801" y="418496"/>
                  </a:lnTo>
                  <a:lnTo>
                    <a:pt x="196079" y="391390"/>
                  </a:lnTo>
                  <a:close/>
                  <a:moveTo>
                    <a:pt x="555838" y="222712"/>
                  </a:moveTo>
                  <a:cubicBezTo>
                    <a:pt x="551477" y="229288"/>
                    <a:pt x="546671" y="236220"/>
                    <a:pt x="541241" y="243419"/>
                  </a:cubicBezTo>
                  <a:cubicBezTo>
                    <a:pt x="528158" y="260927"/>
                    <a:pt x="513917" y="277368"/>
                    <a:pt x="501100" y="289632"/>
                  </a:cubicBezTo>
                  <a:cubicBezTo>
                    <a:pt x="479205" y="310695"/>
                    <a:pt x="470838" y="310695"/>
                    <a:pt x="467723" y="310695"/>
                  </a:cubicBezTo>
                  <a:cubicBezTo>
                    <a:pt x="464608" y="310695"/>
                    <a:pt x="456330" y="310695"/>
                    <a:pt x="434435" y="289632"/>
                  </a:cubicBezTo>
                  <a:cubicBezTo>
                    <a:pt x="427048" y="282611"/>
                    <a:pt x="419304" y="274257"/>
                    <a:pt x="411472" y="265104"/>
                  </a:cubicBezTo>
                  <a:lnTo>
                    <a:pt x="411472" y="338689"/>
                  </a:lnTo>
                  <a:cubicBezTo>
                    <a:pt x="426424" y="341355"/>
                    <a:pt x="443781" y="339933"/>
                    <a:pt x="464697" y="333090"/>
                  </a:cubicBezTo>
                  <a:cubicBezTo>
                    <a:pt x="469770" y="331402"/>
                    <a:pt x="475288" y="334246"/>
                    <a:pt x="476979" y="339311"/>
                  </a:cubicBezTo>
                  <a:cubicBezTo>
                    <a:pt x="478671" y="344377"/>
                    <a:pt x="475911" y="349887"/>
                    <a:pt x="470749" y="351576"/>
                  </a:cubicBezTo>
                  <a:cubicBezTo>
                    <a:pt x="449210" y="358596"/>
                    <a:pt x="429540" y="360818"/>
                    <a:pt x="411472" y="358241"/>
                  </a:cubicBezTo>
                  <a:lnTo>
                    <a:pt x="411472" y="424628"/>
                  </a:lnTo>
                  <a:lnTo>
                    <a:pt x="555838" y="397433"/>
                  </a:lnTo>
                  <a:close/>
                  <a:moveTo>
                    <a:pt x="215482" y="218002"/>
                  </a:moveTo>
                  <a:lnTo>
                    <a:pt x="215482" y="391301"/>
                  </a:lnTo>
                  <a:lnTo>
                    <a:pt x="392068" y="424628"/>
                  </a:lnTo>
                  <a:lnTo>
                    <a:pt x="392068" y="353442"/>
                  </a:lnTo>
                  <a:cubicBezTo>
                    <a:pt x="386283" y="351309"/>
                    <a:pt x="380676" y="348643"/>
                    <a:pt x="375157" y="345443"/>
                  </a:cubicBezTo>
                  <a:cubicBezTo>
                    <a:pt x="351304" y="331402"/>
                    <a:pt x="333325" y="308473"/>
                    <a:pt x="315880" y="286255"/>
                  </a:cubicBezTo>
                  <a:cubicBezTo>
                    <a:pt x="291582" y="255328"/>
                    <a:pt x="268618" y="226089"/>
                    <a:pt x="231414" y="219157"/>
                  </a:cubicBezTo>
                  <a:cubicBezTo>
                    <a:pt x="225629" y="218091"/>
                    <a:pt x="220377" y="217735"/>
                    <a:pt x="215482" y="218002"/>
                  </a:cubicBezTo>
                  <a:close/>
                  <a:moveTo>
                    <a:pt x="588147" y="158636"/>
                  </a:moveTo>
                  <a:cubicBezTo>
                    <a:pt x="585299" y="167523"/>
                    <a:pt x="581205" y="177921"/>
                    <a:pt x="575241" y="189652"/>
                  </a:cubicBezTo>
                  <a:lnTo>
                    <a:pt x="575241" y="405520"/>
                  </a:lnTo>
                  <a:cubicBezTo>
                    <a:pt x="575241" y="410142"/>
                    <a:pt x="571859" y="414141"/>
                    <a:pt x="567320" y="415030"/>
                  </a:cubicBezTo>
                  <a:lnTo>
                    <a:pt x="411472" y="444357"/>
                  </a:lnTo>
                  <a:lnTo>
                    <a:pt x="411472" y="457510"/>
                  </a:lnTo>
                  <a:lnTo>
                    <a:pt x="588147" y="424272"/>
                  </a:lnTo>
                  <a:close/>
                  <a:moveTo>
                    <a:pt x="196079" y="95182"/>
                  </a:moveTo>
                  <a:lnTo>
                    <a:pt x="51801" y="122287"/>
                  </a:lnTo>
                  <a:lnTo>
                    <a:pt x="51801" y="341000"/>
                  </a:lnTo>
                  <a:cubicBezTo>
                    <a:pt x="91320" y="336379"/>
                    <a:pt x="110634" y="304029"/>
                    <a:pt x="131016" y="269814"/>
                  </a:cubicBezTo>
                  <a:cubicBezTo>
                    <a:pt x="142498" y="250706"/>
                    <a:pt x="154246" y="230888"/>
                    <a:pt x="169822" y="217202"/>
                  </a:cubicBezTo>
                  <a:cubicBezTo>
                    <a:pt x="178011" y="210092"/>
                    <a:pt x="186644" y="205027"/>
                    <a:pt x="196079" y="201916"/>
                  </a:cubicBezTo>
                  <a:close/>
                  <a:moveTo>
                    <a:pt x="215482" y="95093"/>
                  </a:moveTo>
                  <a:lnTo>
                    <a:pt x="215482" y="198628"/>
                  </a:lnTo>
                  <a:cubicBezTo>
                    <a:pt x="221712" y="198361"/>
                    <a:pt x="228210" y="198894"/>
                    <a:pt x="234974" y="200139"/>
                  </a:cubicBezTo>
                  <a:cubicBezTo>
                    <a:pt x="279388" y="208404"/>
                    <a:pt x="305733" y="241908"/>
                    <a:pt x="331189" y="274346"/>
                  </a:cubicBezTo>
                  <a:cubicBezTo>
                    <a:pt x="350325" y="298697"/>
                    <a:pt x="368126" y="321270"/>
                    <a:pt x="392068" y="332468"/>
                  </a:cubicBezTo>
                  <a:lnTo>
                    <a:pt x="392068" y="240486"/>
                  </a:lnTo>
                  <a:cubicBezTo>
                    <a:pt x="348189" y="180676"/>
                    <a:pt x="341513" y="143172"/>
                    <a:pt x="341513" y="126020"/>
                  </a:cubicBezTo>
                  <a:cubicBezTo>
                    <a:pt x="341513" y="123620"/>
                    <a:pt x="341602" y="121310"/>
                    <a:pt x="341691" y="118910"/>
                  </a:cubicBezTo>
                  <a:close/>
                  <a:moveTo>
                    <a:pt x="467734" y="85495"/>
                  </a:moveTo>
                  <a:cubicBezTo>
                    <a:pt x="445387" y="85495"/>
                    <a:pt x="427136" y="103714"/>
                    <a:pt x="427136" y="126021"/>
                  </a:cubicBezTo>
                  <a:cubicBezTo>
                    <a:pt x="427136" y="148418"/>
                    <a:pt x="445387" y="166637"/>
                    <a:pt x="467734" y="166637"/>
                  </a:cubicBezTo>
                  <a:cubicBezTo>
                    <a:pt x="490169" y="166637"/>
                    <a:pt x="508421" y="148418"/>
                    <a:pt x="508421" y="126021"/>
                  </a:cubicBezTo>
                  <a:cubicBezTo>
                    <a:pt x="508421" y="103714"/>
                    <a:pt x="490169" y="85495"/>
                    <a:pt x="467734" y="85495"/>
                  </a:cubicBezTo>
                  <a:close/>
                  <a:moveTo>
                    <a:pt x="467734" y="66120"/>
                  </a:moveTo>
                  <a:cubicBezTo>
                    <a:pt x="500853" y="66120"/>
                    <a:pt x="527829" y="92960"/>
                    <a:pt x="527829" y="126021"/>
                  </a:cubicBezTo>
                  <a:cubicBezTo>
                    <a:pt x="527829" y="159082"/>
                    <a:pt x="500853" y="186011"/>
                    <a:pt x="467734" y="186011"/>
                  </a:cubicBezTo>
                  <a:cubicBezTo>
                    <a:pt x="434614" y="186011"/>
                    <a:pt x="407727" y="159082"/>
                    <a:pt x="407727" y="126021"/>
                  </a:cubicBezTo>
                  <a:cubicBezTo>
                    <a:pt x="407727" y="92960"/>
                    <a:pt x="434614" y="66120"/>
                    <a:pt x="467734" y="66120"/>
                  </a:cubicBezTo>
                  <a:close/>
                  <a:moveTo>
                    <a:pt x="588147" y="62210"/>
                  </a:moveTo>
                  <a:lnTo>
                    <a:pt x="577733" y="64165"/>
                  </a:lnTo>
                  <a:cubicBezTo>
                    <a:pt x="582006" y="71808"/>
                    <a:pt x="585477" y="79807"/>
                    <a:pt x="588147" y="88250"/>
                  </a:cubicBezTo>
                  <a:close/>
                  <a:moveTo>
                    <a:pt x="215482" y="62210"/>
                  </a:moveTo>
                  <a:lnTo>
                    <a:pt x="215482" y="75363"/>
                  </a:lnTo>
                  <a:lnTo>
                    <a:pt x="344273" y="99625"/>
                  </a:lnTo>
                  <a:cubicBezTo>
                    <a:pt x="345163" y="95359"/>
                    <a:pt x="346320" y="91182"/>
                    <a:pt x="347655" y="87094"/>
                  </a:cubicBezTo>
                  <a:close/>
                  <a:moveTo>
                    <a:pt x="196079" y="62210"/>
                  </a:moveTo>
                  <a:lnTo>
                    <a:pt x="19403" y="95537"/>
                  </a:lnTo>
                  <a:lnTo>
                    <a:pt x="19403" y="457510"/>
                  </a:lnTo>
                  <a:lnTo>
                    <a:pt x="196079" y="424272"/>
                  </a:lnTo>
                  <a:lnTo>
                    <a:pt x="196079" y="411119"/>
                  </a:lnTo>
                  <a:lnTo>
                    <a:pt x="43880" y="439736"/>
                  </a:lnTo>
                  <a:cubicBezTo>
                    <a:pt x="41032" y="440269"/>
                    <a:pt x="38095" y="439558"/>
                    <a:pt x="35869" y="437692"/>
                  </a:cubicBezTo>
                  <a:cubicBezTo>
                    <a:pt x="33644" y="435826"/>
                    <a:pt x="32398" y="433071"/>
                    <a:pt x="32398" y="430227"/>
                  </a:cubicBezTo>
                  <a:lnTo>
                    <a:pt x="32398" y="114289"/>
                  </a:lnTo>
                  <a:cubicBezTo>
                    <a:pt x="32398" y="109579"/>
                    <a:pt x="35691" y="105579"/>
                    <a:pt x="40320" y="104691"/>
                  </a:cubicBezTo>
                  <a:lnTo>
                    <a:pt x="196079" y="75452"/>
                  </a:lnTo>
                  <a:close/>
                  <a:moveTo>
                    <a:pt x="467723" y="19374"/>
                  </a:moveTo>
                  <a:cubicBezTo>
                    <a:pt x="408801" y="19374"/>
                    <a:pt x="360917" y="67187"/>
                    <a:pt x="360917" y="126020"/>
                  </a:cubicBezTo>
                  <a:cubicBezTo>
                    <a:pt x="360917" y="150993"/>
                    <a:pt x="378095" y="188674"/>
                    <a:pt x="408000" y="229288"/>
                  </a:cubicBezTo>
                  <a:cubicBezTo>
                    <a:pt x="435681" y="266970"/>
                    <a:pt x="460603" y="288743"/>
                    <a:pt x="467723" y="291143"/>
                  </a:cubicBezTo>
                  <a:cubicBezTo>
                    <a:pt x="474843" y="288743"/>
                    <a:pt x="499854" y="266970"/>
                    <a:pt x="527534" y="229288"/>
                  </a:cubicBezTo>
                  <a:cubicBezTo>
                    <a:pt x="557440" y="188674"/>
                    <a:pt x="574529" y="150993"/>
                    <a:pt x="574529" y="126020"/>
                  </a:cubicBezTo>
                  <a:cubicBezTo>
                    <a:pt x="574529" y="67187"/>
                    <a:pt x="526644" y="19374"/>
                    <a:pt x="467723" y="19374"/>
                  </a:cubicBezTo>
                  <a:close/>
                  <a:moveTo>
                    <a:pt x="467723" y="0"/>
                  </a:moveTo>
                  <a:cubicBezTo>
                    <a:pt x="507241" y="0"/>
                    <a:pt x="542576" y="18219"/>
                    <a:pt x="565807" y="46747"/>
                  </a:cubicBezTo>
                  <a:lnTo>
                    <a:pt x="596069" y="40970"/>
                  </a:lnTo>
                  <a:cubicBezTo>
                    <a:pt x="598917" y="40437"/>
                    <a:pt x="601854" y="41237"/>
                    <a:pt x="604079" y="43103"/>
                  </a:cubicBezTo>
                  <a:cubicBezTo>
                    <a:pt x="606304" y="44880"/>
                    <a:pt x="607639" y="47635"/>
                    <a:pt x="607639" y="50568"/>
                  </a:cubicBezTo>
                  <a:lnTo>
                    <a:pt x="607639" y="432271"/>
                  </a:lnTo>
                  <a:cubicBezTo>
                    <a:pt x="607639" y="436981"/>
                    <a:pt x="604257" y="440980"/>
                    <a:pt x="599718" y="441869"/>
                  </a:cubicBezTo>
                  <a:lnTo>
                    <a:pt x="403550" y="478750"/>
                  </a:lnTo>
                  <a:cubicBezTo>
                    <a:pt x="402393" y="478928"/>
                    <a:pt x="401147" y="478928"/>
                    <a:pt x="399990" y="478750"/>
                  </a:cubicBezTo>
                  <a:lnTo>
                    <a:pt x="205780" y="442135"/>
                  </a:lnTo>
                  <a:lnTo>
                    <a:pt x="11482" y="478750"/>
                  </a:lnTo>
                  <a:cubicBezTo>
                    <a:pt x="10948" y="478839"/>
                    <a:pt x="10325" y="478928"/>
                    <a:pt x="9702" y="478928"/>
                  </a:cubicBezTo>
                  <a:cubicBezTo>
                    <a:pt x="7477" y="478928"/>
                    <a:pt x="5252" y="478128"/>
                    <a:pt x="3471" y="476706"/>
                  </a:cubicBezTo>
                  <a:cubicBezTo>
                    <a:pt x="1246" y="474840"/>
                    <a:pt x="0" y="472085"/>
                    <a:pt x="0" y="469241"/>
                  </a:cubicBezTo>
                  <a:lnTo>
                    <a:pt x="0" y="87450"/>
                  </a:lnTo>
                  <a:cubicBezTo>
                    <a:pt x="0" y="82828"/>
                    <a:pt x="3293" y="78740"/>
                    <a:pt x="7922" y="77940"/>
                  </a:cubicBezTo>
                  <a:lnTo>
                    <a:pt x="204000" y="40970"/>
                  </a:lnTo>
                  <a:cubicBezTo>
                    <a:pt x="205246" y="40792"/>
                    <a:pt x="206403" y="40792"/>
                    <a:pt x="207650" y="40970"/>
                  </a:cubicBezTo>
                  <a:lnTo>
                    <a:pt x="355309" y="68787"/>
                  </a:lnTo>
                  <a:cubicBezTo>
                    <a:pt x="376226" y="27995"/>
                    <a:pt x="418770" y="0"/>
                    <a:pt x="467723" y="0"/>
                  </a:cubicBezTo>
                  <a:close/>
                </a:path>
              </a:pathLst>
            </a:custGeom>
            <a:solidFill>
              <a:srgbClr val="1974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3C119418-AA44-5E99-D68C-4974E6DE2C17}"/>
              </a:ext>
            </a:extLst>
          </p:cNvPr>
          <p:cNvGrpSpPr/>
          <p:nvPr/>
        </p:nvGrpSpPr>
        <p:grpSpPr>
          <a:xfrm>
            <a:off x="4856095" y="6177971"/>
            <a:ext cx="3276006" cy="620613"/>
            <a:chOff x="4408688" y="2074487"/>
            <a:chExt cx="3236391" cy="620613"/>
          </a:xfrm>
        </p:grpSpPr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9E22A808-53C9-26F9-06F5-B62306D1D300}"/>
                </a:ext>
              </a:extLst>
            </p:cNvPr>
            <p:cNvSpPr/>
            <p:nvPr/>
          </p:nvSpPr>
          <p:spPr>
            <a:xfrm>
              <a:off x="5324224" y="2074487"/>
              <a:ext cx="2320855" cy="62061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OA</a:t>
              </a:r>
              <a:r>
                <a:rPr lang="zh-CN" altLang="en-US" sz="12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首页右上角</a:t>
              </a:r>
              <a:r>
                <a:rPr lang="en-US" altLang="zh-CN" sz="12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12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鑫航标首页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左上角入口（原经营早夕报入口）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A578F7D6-D898-71F6-C6A8-7816B6CB3A04}"/>
                </a:ext>
              </a:extLst>
            </p:cNvPr>
            <p:cNvSpPr/>
            <p:nvPr/>
          </p:nvSpPr>
          <p:spPr>
            <a:xfrm>
              <a:off x="4408688" y="2087465"/>
              <a:ext cx="1283564" cy="31312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支行大厅</a:t>
              </a:r>
              <a:endParaRPr lang="en-US" altLang="zh-CN" sz="1400" b="1" dirty="0">
                <a:gradFill>
                  <a:gsLst>
                    <a:gs pos="0">
                      <a:srgbClr val="1D78FA"/>
                    </a:gs>
                    <a:gs pos="100000">
                      <a:srgbClr val="1D78FA">
                        <a:lumMod val="75000"/>
                      </a:srgbClr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访问路径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D78FA"/>
                      </a:gs>
                      <a:gs pos="100000">
                        <a:srgbClr val="1D78FA">
                          <a:lumMod val="75000"/>
                        </a:srgbClr>
                      </a:gs>
                    </a:gsLst>
                    <a:lin ang="0" scaled="1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933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4CEEE-6758-80F6-DF05-C1E13244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以客获客</a:t>
            </a:r>
            <a:r>
              <a:rPr lang="en-US" altLang="zh-CN" dirty="0"/>
              <a:t>——</a:t>
            </a:r>
            <a:r>
              <a:rPr lang="zh-CN" altLang="en-US" dirty="0"/>
              <a:t>探索支行朋友圈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C4C463-E968-13F1-53A8-3923EA56D58F}"/>
              </a:ext>
            </a:extLst>
          </p:cNvPr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C40A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C40A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1093DC-91EB-10CD-4E59-21819FE34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4" y="1780259"/>
            <a:ext cx="8984901" cy="503635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4E6BDC9-4826-0B8C-D56C-93F8E9A8B5A9}"/>
              </a:ext>
            </a:extLst>
          </p:cNvPr>
          <p:cNvSpPr/>
          <p:nvPr/>
        </p:nvSpPr>
        <p:spPr>
          <a:xfrm>
            <a:off x="1139598" y="942059"/>
            <a:ext cx="10337700" cy="838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25000"/>
              </a:lnSpc>
              <a:spcAft>
                <a:spcPts val="0"/>
              </a:spcAft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公私联动精选客群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（高资质、潜力高、 关系好、易触达）名单，构建支行的</a:t>
            </a:r>
            <a:r>
              <a:rPr lang="zh-CN" altLang="en-US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企业朋友圈</a:t>
            </a:r>
            <a:r>
              <a:rPr lang="en-US" altLang="zh-CN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零售朋友圈潜在客户资源池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E821AD-7741-0BF2-4ADE-D25C934C1F62}"/>
              </a:ext>
            </a:extLst>
          </p:cNvPr>
          <p:cNvSpPr txBox="1"/>
          <p:nvPr/>
        </p:nvSpPr>
        <p:spPr>
          <a:xfrm>
            <a:off x="9513988" y="2756482"/>
            <a:ext cx="2544793" cy="2638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构建支行的企业朋友圈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零售朋友圈潜在客户资源池；支持客户资源在分支行间的分配、指定营销人，支持查看客户营销进展及合作里程碑，助力客户经理营销，提升客户价值。</a:t>
            </a:r>
            <a:endParaRPr lang="zh-CN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13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4CEEE-6758-80F6-DF05-C1E13244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以客获客</a:t>
            </a:r>
            <a:r>
              <a:rPr lang="en-US" altLang="zh-CN" dirty="0"/>
              <a:t>——</a:t>
            </a:r>
            <a:r>
              <a:rPr lang="zh-CN" altLang="en-US" dirty="0"/>
              <a:t>探索支行朋友圈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C4C463-E968-13F1-53A8-3923EA56D58F}"/>
              </a:ext>
            </a:extLst>
          </p:cNvPr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C40A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C40A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8D8D30-AED5-0C09-104D-648E84AF8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87" y="1568546"/>
            <a:ext cx="8737119" cy="52081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E71A52C-0005-6178-D05B-76E9154E3E2C}"/>
              </a:ext>
            </a:extLst>
          </p:cNvPr>
          <p:cNvSpPr/>
          <p:nvPr/>
        </p:nvSpPr>
        <p:spPr>
          <a:xfrm>
            <a:off x="1139598" y="942059"/>
            <a:ext cx="9879698" cy="838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25000"/>
              </a:lnSpc>
              <a:spcAft>
                <a:spcPts val="0"/>
              </a:spcAft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提供支行的</a:t>
            </a:r>
            <a:r>
              <a:rPr lang="zh-CN" altLang="en-US" b="1" dirty="0">
                <a:solidFill>
                  <a:srgbClr val="1974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朋友圈客户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明细信息，助力客户经理营销，提升客户价值</a:t>
            </a:r>
          </a:p>
        </p:txBody>
      </p:sp>
    </p:spTree>
    <p:extLst>
      <p:ext uri="{BB962C8B-B14F-4D97-AF65-F5344CB8AC3E}">
        <p14:creationId xmlns:p14="http://schemas.microsoft.com/office/powerpoint/2010/main" val="384617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4CEEE-6758-80F6-DF05-C1E13244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以客获客</a:t>
            </a:r>
            <a:r>
              <a:rPr lang="en-US" altLang="zh-CN" dirty="0"/>
              <a:t>——4A</a:t>
            </a:r>
            <a:r>
              <a:rPr lang="zh-CN" altLang="en-US" dirty="0"/>
              <a:t>客户介绍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C4C463-E968-13F1-53A8-3923EA56D58F}"/>
              </a:ext>
            </a:extLst>
          </p:cNvPr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C40A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C40A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71A52C-0005-6178-D05B-76E9154E3E2C}"/>
              </a:ext>
            </a:extLst>
          </p:cNvPr>
          <p:cNvSpPr/>
          <p:nvPr/>
        </p:nvSpPr>
        <p:spPr>
          <a:xfrm>
            <a:off x="1139598" y="942059"/>
            <a:ext cx="10843136" cy="838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25000"/>
              </a:lnSpc>
              <a:spcAft>
                <a:spcPts val="0"/>
              </a:spcAft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当前公私联动派生零售客群，根据“数据置信度、收入值、背景企业贡献度、背景企业亲密度”四个维度对客户进行分层，“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3A</a:t>
            </a:r>
            <a:r>
              <a:rPr lang="zh-CN" altLang="e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2A”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为财富价值高、与我行亲密度高的客户，可优先进行触达。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F81F199-71FA-010D-33BB-A36195DB464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8934229"/>
              </p:ext>
            </p:extLst>
          </p:nvPr>
        </p:nvGraphicFramePr>
        <p:xfrm>
          <a:off x="0" y="1780259"/>
          <a:ext cx="8238490" cy="4970145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195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551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9425">
                <a:tc rowSpan="2"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华文楷体" panose="02010600040101010101" charset="-122"/>
                        </a:rPr>
                        <a:t>公私联动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华文楷体" panose="02010600040101010101" charset="-122"/>
                        </a:rPr>
                        <a:t>--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华文楷体" panose="02010600040101010101" charset="-122"/>
                        </a:rPr>
                        <a:t>高价值客户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华文楷体" panose="02010600040101010101" charset="-122"/>
                        </a:rPr>
                        <a:t>--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华文楷体" panose="02010600040101010101" charset="-122"/>
                        </a:rPr>
                        <a:t>分层策略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优先级1</a:t>
                      </a:r>
                      <a:endParaRPr lang="en-US" altLang="zh-CN" sz="1200" b="1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4A级客户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优先级2</a:t>
                      </a:r>
                      <a:endParaRPr lang="en-US" altLang="zh-CN" sz="1200" b="1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3A级客户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优先级3</a:t>
                      </a:r>
                      <a:endParaRPr lang="en-US" altLang="zh-CN" sz="1200" b="1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2</a:t>
                      </a:r>
                      <a:r>
                        <a:rPr lang="zh-CN" sz="1200" b="1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A级客户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解释</a:t>
                      </a:r>
                      <a:r>
                        <a:rPr lang="zh-CN" altLang="en-US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说明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35">
                <a:tc gridSpan="3"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B cap="flat"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B cap="flat"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FF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数量：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1787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FF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数量：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3733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FF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数量：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14984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收入模型策略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置信度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强置信度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A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强置信度数据包含：背景企业营收预测、税收</a:t>
                      </a:r>
                      <a:r>
                        <a:rPr lang="zh-CN" altLang="en-US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等；个人</a:t>
                      </a: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公积金、房贷等</a:t>
                      </a:r>
                      <a:endParaRPr lang="zh-CN" altLang="en-US" sz="10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弱置信度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B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45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收入值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收入预测在100W以上的客户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A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1.</a:t>
                      </a:r>
                      <a:r>
                        <a:rPr lang="en-US" alt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 </a:t>
                      </a:r>
                      <a:r>
                        <a:rPr lang="zh-CN" altLang="en-US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若</a:t>
                      </a: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客户是企业的关键人员，</a:t>
                      </a:r>
                      <a:r>
                        <a:rPr lang="zh-CN" altLang="en-US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则</a:t>
                      </a: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置信度最高的为根据“背景企业营收预测”得到的收入；</a:t>
                      </a:r>
                    </a:p>
                    <a:p>
                      <a:pPr indent="0">
                        <a:buNone/>
                      </a:pP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2.</a:t>
                      </a:r>
                      <a:r>
                        <a:rPr lang="en-US" alt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 </a:t>
                      </a:r>
                      <a:r>
                        <a:rPr lang="zh-CN" altLang="en-US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若</a:t>
                      </a: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客户</a:t>
                      </a:r>
                      <a:r>
                        <a:rPr lang="zh-CN" altLang="en-US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非</a:t>
                      </a: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企业关键人员（员工）</a:t>
                      </a:r>
                      <a:r>
                        <a:rPr lang="zh-CN" altLang="en-US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，则提供</a:t>
                      </a: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多类预测来源的收入值及</a:t>
                      </a:r>
                      <a:r>
                        <a:rPr lang="zh-CN" altLang="en-US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其</a:t>
                      </a: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对应置信度供参考。</a:t>
                      </a:r>
                      <a:endParaRPr lang="zh-CN" altLang="en-US" sz="10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9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收入预测在50-100W的客户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B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9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收入预测在20-50W的客户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C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9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收入预测在10-20W的客户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D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945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背景企业贡献度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有，行内综合贡献度高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A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考虑如果背景企业与我行合作程度较深，营销的可能性会越大</a:t>
                      </a:r>
                      <a:endParaRPr lang="zh-CN" altLang="en-US" sz="10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9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有，行内综合贡献度中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B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9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有，行内综合贡献度低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C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19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有，但无贡献度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D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1945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背景企业亲密度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在本机构管户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A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考虑背景企业如果在本机构管户，与管户人的营销协作会更顺畅。</a:t>
                      </a:r>
                      <a:endParaRPr lang="zh-CN" altLang="en-US" sz="10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19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在本分行管户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B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19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 dirty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在异地管户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C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dirty="0">
                        <a:solidFill>
                          <a:srgbClr val="000000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6C474E17-99AD-25B5-6F8A-957646E3115B}"/>
              </a:ext>
            </a:extLst>
          </p:cNvPr>
          <p:cNvGrpSpPr/>
          <p:nvPr/>
        </p:nvGrpSpPr>
        <p:grpSpPr>
          <a:xfrm>
            <a:off x="8239125" y="1591029"/>
            <a:ext cx="3974465" cy="5231765"/>
            <a:chOff x="8869328" y="1289407"/>
            <a:chExt cx="3399729" cy="5352015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B68F3F44-81C8-9660-950D-26CDC82FB65B}"/>
                </a:ext>
              </a:extLst>
            </p:cNvPr>
            <p:cNvSpPr/>
            <p:nvPr/>
          </p:nvSpPr>
          <p:spPr>
            <a:xfrm>
              <a:off x="8910424" y="1409661"/>
              <a:ext cx="3281576" cy="5231761"/>
            </a:xfrm>
            <a:prstGeom prst="roundRect">
              <a:avLst>
                <a:gd name="adj" fmla="val 6155"/>
              </a:avLst>
            </a:prstGeom>
            <a:solidFill>
              <a:schemeClr val="bg1">
                <a:lumMod val="95000"/>
                <a:alpha val="66000"/>
              </a:schemeClr>
            </a:solidFill>
            <a:ln>
              <a:noFill/>
              <a:prstDash val="lgDash"/>
            </a:ln>
            <a:effectLst>
              <a:outerShdw blurRad="63500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" name="图表 9">
              <a:extLst>
                <a:ext uri="{FF2B5EF4-FFF2-40B4-BE49-F238E27FC236}">
                  <a16:creationId xmlns:a16="http://schemas.microsoft.com/office/drawing/2014/main" id="{D407F4E9-47AC-7E29-E377-3CD199D3622B}"/>
                </a:ext>
              </a:extLst>
            </p:cNvPr>
            <p:cNvGraphicFramePr/>
            <p:nvPr/>
          </p:nvGraphicFramePr>
          <p:xfrm>
            <a:off x="8869328" y="1289407"/>
            <a:ext cx="3399729" cy="52948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2351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4CEEE-6758-80F6-DF05-C1E13244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以客获客</a:t>
            </a:r>
            <a:r>
              <a:rPr lang="en-US" altLang="zh-CN" dirty="0"/>
              <a:t>——</a:t>
            </a:r>
            <a:r>
              <a:rPr lang="zh-CN" altLang="en-US" dirty="0"/>
              <a:t>零售客户收入预测模型逻辑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C4C463-E968-13F1-53A8-3923EA56D58F}"/>
              </a:ext>
            </a:extLst>
          </p:cNvPr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C40A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C40A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71A52C-0005-6178-D05B-76E9154E3E2C}"/>
              </a:ext>
            </a:extLst>
          </p:cNvPr>
          <p:cNvSpPr/>
          <p:nvPr/>
        </p:nvSpPr>
        <p:spPr>
          <a:xfrm>
            <a:off x="1010114" y="969010"/>
            <a:ext cx="11211626" cy="838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充分挖掘行内代发数据、消费数据、资产数据、背景企业数据、辅以外部三方数据，开发客户收入预测模型。</a:t>
            </a:r>
          </a:p>
        </p:txBody>
      </p:sp>
      <p:sp>
        <p:nvSpPr>
          <p:cNvPr id="105" name="path">
            <a:extLst>
              <a:ext uri="{FF2B5EF4-FFF2-40B4-BE49-F238E27FC236}">
                <a16:creationId xmlns:a16="http://schemas.microsoft.com/office/drawing/2014/main" id="{3D1A5402-88B0-85EC-A305-59F09D7C25B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431769" y="2023223"/>
            <a:ext cx="862965" cy="4057337"/>
          </a:xfrm>
          <a:custGeom>
            <a:avLst/>
            <a:gdLst/>
            <a:ahLst/>
            <a:cxnLst/>
            <a:rect l="0" t="0" r="0" b="0"/>
            <a:pathLst>
              <a:path w="666" h="4185">
                <a:moveTo>
                  <a:pt x="666" y="0"/>
                </a:moveTo>
                <a:lnTo>
                  <a:pt x="333" y="4185"/>
                </a:lnTo>
                <a:lnTo>
                  <a:pt x="0" y="0"/>
                </a:lnTo>
                <a:lnTo>
                  <a:pt x="666" y="0"/>
                </a:lnTo>
                <a:close/>
              </a:path>
            </a:pathLst>
          </a:custGeom>
          <a:solidFill>
            <a:srgbClr val="C7C7C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grpSp>
        <p:nvGrpSpPr>
          <p:cNvPr id="106" name="group 188">
            <a:extLst>
              <a:ext uri="{FF2B5EF4-FFF2-40B4-BE49-F238E27FC236}">
                <a16:creationId xmlns:a16="http://schemas.microsoft.com/office/drawing/2014/main" id="{1A4C86B2-937B-A245-8E9A-1D1F4397275A}"/>
              </a:ext>
            </a:extLst>
          </p:cNvPr>
          <p:cNvGrpSpPr/>
          <p:nvPr/>
        </p:nvGrpSpPr>
        <p:grpSpPr>
          <a:xfrm rot="21600000">
            <a:off x="10415554" y="1906706"/>
            <a:ext cx="538480" cy="4173855"/>
            <a:chOff x="0" y="0"/>
            <a:chExt cx="296335" cy="2796265"/>
          </a:xfrm>
        </p:grpSpPr>
        <p:pic>
          <p:nvPicPr>
            <p:cNvPr id="107" name="picture 807">
              <a:extLst>
                <a:ext uri="{FF2B5EF4-FFF2-40B4-BE49-F238E27FC236}">
                  <a16:creationId xmlns:a16="http://schemas.microsoft.com/office/drawing/2014/main" id="{FD0812D8-74EF-740F-82DC-9609CC4CCDEF}"/>
                </a:ext>
              </a:extLst>
            </p:cNvPr>
            <p:cNvPicPr>
              <a:picLocks noChangeAspect="1"/>
            </p:cNvPicPr>
            <p:nvPr>
              <p:custDataLst>
                <p:tags r:id="rId66"/>
              </p:custDataLst>
            </p:nvPr>
          </p:nvPicPr>
          <p:blipFill>
            <a:blip r:embed="rId70"/>
            <a:stretch>
              <a:fillRect/>
            </a:stretch>
          </p:blipFill>
          <p:spPr>
            <a:xfrm rot="21600000">
              <a:off x="1" y="0"/>
              <a:ext cx="296333" cy="2782892"/>
            </a:xfrm>
            <a:prstGeom prst="rect">
              <a:avLst/>
            </a:prstGeom>
          </p:spPr>
        </p:pic>
        <p:sp>
          <p:nvSpPr>
            <p:cNvPr id="108" name="rect">
              <a:extLst>
                <a:ext uri="{FF2B5EF4-FFF2-40B4-BE49-F238E27FC236}">
                  <a16:creationId xmlns:a16="http://schemas.microsoft.com/office/drawing/2014/main" id="{3641D340-13A1-D7E2-1126-AA49C361AD14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0" y="0"/>
              <a:ext cx="296335" cy="6935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9" name="rect">
              <a:extLst>
                <a:ext uri="{FF2B5EF4-FFF2-40B4-BE49-F238E27FC236}">
                  <a16:creationId xmlns:a16="http://schemas.microsoft.com/office/drawing/2014/main" id="{C899AFCF-1B4E-C50A-9D02-D67A13BB4D2E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0" y="2726916"/>
              <a:ext cx="296335" cy="6934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10" name="rect">
            <a:extLst>
              <a:ext uri="{FF2B5EF4-FFF2-40B4-BE49-F238E27FC236}">
                <a16:creationId xmlns:a16="http://schemas.microsoft.com/office/drawing/2014/main" id="{CBA692E5-812F-9C09-18E0-5ED002041BC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032266" y="2042165"/>
            <a:ext cx="419272" cy="6351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38100" cap="flat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0"/>
          </a:ln>
        </p:spPr>
        <p:txBody>
          <a:bodyPr rtlCol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11" name="rect">
            <a:extLst>
              <a:ext uri="{FF2B5EF4-FFF2-40B4-BE49-F238E27FC236}">
                <a16:creationId xmlns:a16="http://schemas.microsoft.com/office/drawing/2014/main" id="{43E3316C-CB8E-E800-0794-627529D1D35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032266" y="5969944"/>
            <a:ext cx="419272" cy="635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38100" cap="flat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0"/>
          </a:ln>
        </p:spPr>
        <p:txBody>
          <a:bodyPr rtlCol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112" name="直接箭头连接符 65">
            <a:extLst>
              <a:ext uri="{FF2B5EF4-FFF2-40B4-BE49-F238E27FC236}">
                <a16:creationId xmlns:a16="http://schemas.microsoft.com/office/drawing/2014/main" id="{B0852F18-C75E-F4E2-14F9-CDCB89CE440C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11241689" y="2120701"/>
            <a:ext cx="0" cy="372554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5D5E7F75-4EBF-FA8E-BEA3-33AC92E1E1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317764" y="1645086"/>
            <a:ext cx="1664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  <a:latin typeface="微软雅黑"/>
                <a:ea typeface="微软雅黑"/>
              </a:rPr>
              <a:t>偏事实类评估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10B1C4A-E302-F070-D613-25EBDDC35DE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339354" y="6111354"/>
            <a:ext cx="1664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  <a:latin typeface="微软雅黑"/>
                <a:ea typeface="微软雅黑"/>
              </a:rPr>
              <a:t>偏线索类评估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9570C46-FB33-6B86-6E86-D10D3337E40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546233" y="1697427"/>
            <a:ext cx="6421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C00000"/>
                </a:solidFill>
                <a:latin typeface="微软雅黑"/>
                <a:ea typeface="微软雅黑"/>
              </a:rPr>
              <a:t>高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3AE8454-DBF3-F791-F794-85832756905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287942" y="6142469"/>
            <a:ext cx="1191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C00000"/>
                </a:solidFill>
                <a:latin typeface="微软雅黑"/>
                <a:ea typeface="微软雅黑"/>
              </a:rPr>
              <a:t>低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CDCF1D1-BA74-116D-B635-63F82BC9DC9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658464" y="3037954"/>
            <a:ext cx="386715" cy="946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prstClr val="black"/>
                </a:solidFill>
                <a:latin typeface="微软雅黑"/>
                <a:ea typeface="微软雅黑"/>
              </a:rPr>
              <a:t>解释性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983BA05-0D4E-33C0-3F29-B5A49F1F6A7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630697" y="1376029"/>
            <a:ext cx="1901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微软雅黑"/>
                <a:ea typeface="微软雅黑"/>
              </a:rPr>
              <a:t>分析指标</a:t>
            </a:r>
            <a:r>
              <a:rPr lang="en-US" altLang="zh-CN" sz="1600" b="1" dirty="0">
                <a:solidFill>
                  <a:prstClr val="black"/>
                </a:solidFill>
                <a:latin typeface="微软雅黑"/>
                <a:ea typeface="微软雅黑"/>
              </a:rPr>
              <a:t>/</a:t>
            </a:r>
            <a:r>
              <a:rPr lang="zh-CN" altLang="en-US" sz="1600" b="1" dirty="0">
                <a:solidFill>
                  <a:prstClr val="black"/>
                </a:solidFill>
                <a:latin typeface="微软雅黑"/>
                <a:ea typeface="微软雅黑"/>
              </a:rPr>
              <a:t>特征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85D24A4-6948-8195-E181-50B84BAE6F7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415335" y="1376545"/>
            <a:ext cx="118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微软雅黑"/>
                <a:ea typeface="微软雅黑"/>
              </a:rPr>
              <a:t>面向客群</a:t>
            </a:r>
          </a:p>
        </p:txBody>
      </p:sp>
      <p:sp>
        <p:nvSpPr>
          <p:cNvPr id="120" name="圆角矩形 119">
            <a:extLst>
              <a:ext uri="{FF2B5EF4-FFF2-40B4-BE49-F238E27FC236}">
                <a16:creationId xmlns:a16="http://schemas.microsoft.com/office/drawing/2014/main" id="{1990AD2C-BFC1-2033-5981-F8106E48F0D7}"/>
              </a:ext>
            </a:extLst>
          </p:cNvPr>
          <p:cNvSpPr/>
          <p:nvPr/>
        </p:nvSpPr>
        <p:spPr>
          <a:xfrm>
            <a:off x="611867" y="3722779"/>
            <a:ext cx="8499555" cy="1604080"/>
          </a:xfrm>
          <a:prstGeom prst="roundRect">
            <a:avLst>
              <a:gd name="adj" fmla="val 6916"/>
            </a:avLst>
          </a:prstGeom>
          <a:solidFill>
            <a:srgbClr val="EDF7E1"/>
          </a:solidFill>
          <a:ln w="12700" cap="flat" cmpd="sng" algn="ctr">
            <a:solidFill>
              <a:srgbClr val="F2BA02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705F151B-65AF-7931-505F-D411694093E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96596" y="4176348"/>
            <a:ext cx="1512000" cy="288000"/>
          </a:xfrm>
          <a:prstGeom prst="roundRect">
            <a:avLst/>
          </a:prstGeom>
          <a:solidFill>
            <a:srgbClr val="F2BA02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结算客户</a:t>
            </a:r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08AB44C3-800E-1548-1D0E-C1DA91DD888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296596" y="4548458"/>
            <a:ext cx="1512000" cy="288000"/>
          </a:xfrm>
          <a:prstGeom prst="roundRect">
            <a:avLst/>
          </a:prstGeom>
          <a:solidFill>
            <a:srgbClr val="F2BA02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动账客户</a:t>
            </a:r>
          </a:p>
        </p:txBody>
      </p:sp>
      <p:sp>
        <p:nvSpPr>
          <p:cNvPr id="123" name="文本框 122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076F08F7-5CF2-8B74-A630-6F230CF470E3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097227" y="4637182"/>
            <a:ext cx="1183005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171450" indent="-171450" fontAlgn="auto">
              <a:lnSpc>
                <a:spcPct val="125000"/>
              </a:lnSpc>
              <a:buFont typeface="Wingdings" panose="05000000000000000000" charset="0"/>
              <a:buBlip>
                <a:blip r:embed="rId71"/>
              </a:buBlip>
              <a:defRPr sz="12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F2BA02">
                    <a:lumMod val="50000"/>
                  </a:srgbClr>
                </a:solidFill>
                <a:latin typeface="微软雅黑"/>
                <a:ea typeface="微软雅黑"/>
              </a:rPr>
              <a:t>交易数据线索</a:t>
            </a:r>
          </a:p>
        </p:txBody>
      </p:sp>
      <p:sp>
        <p:nvSpPr>
          <p:cNvPr id="124" name="文本框 123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8BD3AC6B-BA93-B410-9AB1-5A30304C3C44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097227" y="4052347"/>
            <a:ext cx="1183005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171450" indent="-171450" fontAlgn="auto">
              <a:lnSpc>
                <a:spcPct val="125000"/>
              </a:lnSpc>
              <a:buFont typeface="Wingdings" panose="05000000000000000000" charset="0"/>
              <a:buBlip>
                <a:blip r:embed="rId71"/>
              </a:buBlip>
              <a:defRPr sz="12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F2BA02">
                    <a:lumMod val="50000"/>
                  </a:srgbClr>
                </a:solidFill>
                <a:latin typeface="微软雅黑"/>
                <a:ea typeface="微软雅黑"/>
              </a:rPr>
              <a:t>资产数据线索</a:t>
            </a:r>
          </a:p>
        </p:txBody>
      </p:sp>
      <p:sp>
        <p:nvSpPr>
          <p:cNvPr id="125" name="文本框 124" descr="7b0a202020202262756c6c6574223a20227b5c2263617465676f727949645c223a31303030352c5c2274656d706c61746549645c223a32303233313538337d220a7d0a">
            <a:extLst>
              <a:ext uri="{FF2B5EF4-FFF2-40B4-BE49-F238E27FC236}">
                <a16:creationId xmlns:a16="http://schemas.microsoft.com/office/drawing/2014/main" id="{A1F60D65-49D3-76DF-5D6F-C81920B384A5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235147" y="4437157"/>
            <a:ext cx="1426658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消费</a:t>
            </a:r>
            <a:r>
              <a:rPr lang="en-US" altLang="zh-CN" sz="1100" dirty="0" err="1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RFM</a:t>
            </a:r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指标</a:t>
            </a:r>
          </a:p>
          <a:p>
            <a:pPr>
              <a:lnSpc>
                <a:spcPct val="125000"/>
              </a:lnSpc>
            </a:pPr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消费场景</a:t>
            </a:r>
          </a:p>
          <a:p>
            <a:pPr>
              <a:lnSpc>
                <a:spcPct val="125000"/>
              </a:lnSpc>
            </a:pPr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转账行为</a:t>
            </a:r>
          </a:p>
        </p:txBody>
      </p:sp>
      <p:sp>
        <p:nvSpPr>
          <p:cNvPr id="126" name="文本框 125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7FBF3543-97FA-0D22-DF03-346B0A52FE29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235148" y="3914552"/>
            <a:ext cx="147683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100" dirty="0" err="1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AUM</a:t>
            </a:r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年度增幅</a:t>
            </a:r>
          </a:p>
          <a:p>
            <a:pPr>
              <a:lnSpc>
                <a:spcPct val="125000"/>
              </a:lnSpc>
            </a:pPr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历史最高</a:t>
            </a:r>
            <a:r>
              <a:rPr lang="en-US" altLang="zh-CN" sz="1100" dirty="0" err="1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AUM</a:t>
            </a:r>
            <a:endParaRPr lang="en-US" altLang="zh-CN" sz="1100" dirty="0">
              <a:solidFill>
                <a:prstClr val="white">
                  <a:lumMod val="50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127" name="圆角矩形 126">
            <a:extLst>
              <a:ext uri="{FF2B5EF4-FFF2-40B4-BE49-F238E27FC236}">
                <a16:creationId xmlns:a16="http://schemas.microsoft.com/office/drawing/2014/main" id="{65E2193C-54AA-7B2D-126C-BFF748013FA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21799" y="3999026"/>
            <a:ext cx="349488" cy="1085648"/>
          </a:xfrm>
          <a:prstGeom prst="roundRect">
            <a:avLst/>
          </a:prstGeom>
          <a:solidFill>
            <a:srgbClr val="92D050"/>
          </a:solidFill>
          <a:ln w="12700" cap="flat" cmpd="sng" algn="ctr">
            <a:solidFill>
              <a:srgbClr val="F2BA02">
                <a:lumMod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模型策略   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1DE19E98-2232-F7E2-9EA8-18C0FE1A4B55}"/>
              </a:ext>
            </a:extLst>
          </p:cNvPr>
          <p:cNvGrpSpPr/>
          <p:nvPr/>
        </p:nvGrpSpPr>
        <p:grpSpPr>
          <a:xfrm>
            <a:off x="227401" y="3768193"/>
            <a:ext cx="475253" cy="461665"/>
            <a:chOff x="846557" y="2348524"/>
            <a:chExt cx="475253" cy="461665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F88F3A41-6191-0281-40FE-FF485DF8C745}"/>
                </a:ext>
              </a:extLst>
            </p:cNvPr>
            <p:cNvSpPr txBox="1"/>
            <p:nvPr>
              <p:custDataLst>
                <p:tags r:id="rId65"/>
              </p:custDataLst>
            </p:nvPr>
          </p:nvSpPr>
          <p:spPr>
            <a:xfrm>
              <a:off x="846557" y="2348524"/>
              <a:ext cx="475253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54C5E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弱置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E54C5E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54C5E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信度</a:t>
              </a:r>
            </a:p>
          </p:txBody>
        </p:sp>
        <p:sp>
          <p:nvSpPr>
            <p:cNvPr id="130" name="流程图: 联系 130">
              <a:extLst>
                <a:ext uri="{FF2B5EF4-FFF2-40B4-BE49-F238E27FC236}">
                  <a16:creationId xmlns:a16="http://schemas.microsoft.com/office/drawing/2014/main" id="{78E811FB-62BE-2630-41FD-A34DE6FAD431}"/>
                </a:ext>
              </a:extLst>
            </p:cNvPr>
            <p:cNvSpPr/>
            <p:nvPr/>
          </p:nvSpPr>
          <p:spPr>
            <a:xfrm>
              <a:off x="871687" y="2363356"/>
              <a:ext cx="432000" cy="432000"/>
            </a:xfrm>
            <a:prstGeom prst="flowChartConnector">
              <a:avLst/>
            </a:prstGeom>
            <a:noFill/>
            <a:ln w="12700" cap="flat" cmpd="sng" algn="ctr">
              <a:solidFill>
                <a:srgbClr val="E54C5E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EB10CA5-9417-CC65-9863-756E906051E7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186793" y="4472581"/>
            <a:ext cx="83570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Font typeface="Wingdings" panose="05000000000000000000" charset="0"/>
              <a:buNone/>
            </a:pPr>
            <a:r>
              <a:rPr lang="en-US" altLang="zh-CN" sz="1200" b="1" dirty="0">
                <a:solidFill>
                  <a:prstClr val="black"/>
                </a:solidFill>
                <a:latin typeface="微软雅黑"/>
                <a:ea typeface="微软雅黑"/>
                <a:cs typeface="微软雅黑" panose="020B0503020204020204" charset="-122"/>
                <a:sym typeface="+mn-ea"/>
              </a:rPr>
              <a:t>[24w-50w]</a:t>
            </a:r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B5EC2014-C510-071A-7F60-897607D4F6E1}"/>
              </a:ext>
            </a:extLst>
          </p:cNvPr>
          <p:cNvGrpSpPr/>
          <p:nvPr/>
        </p:nvGrpSpPr>
        <p:grpSpPr>
          <a:xfrm>
            <a:off x="6296916" y="3860599"/>
            <a:ext cx="1735200" cy="1408631"/>
            <a:chOff x="6199778" y="3738940"/>
            <a:chExt cx="1735200" cy="1408631"/>
          </a:xfrm>
        </p:grpSpPr>
        <p:sp>
          <p:nvSpPr>
            <p:cNvPr id="133" name="右箭头 132">
              <a:extLst>
                <a:ext uri="{FF2B5EF4-FFF2-40B4-BE49-F238E27FC236}">
                  <a16:creationId xmlns:a16="http://schemas.microsoft.com/office/drawing/2014/main" id="{1AB3B25C-AD52-D4D3-BCD4-D04FE893AF46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6199778" y="3738940"/>
              <a:ext cx="1735200" cy="1408631"/>
            </a:xfrm>
            <a:prstGeom prst="rightArrow">
              <a:avLst>
                <a:gd name="adj1" fmla="val 69401"/>
                <a:gd name="adj2" fmla="val 3436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404FB3C8-2451-52B8-B860-0AF0FF2E6DB1}"/>
                </a:ext>
              </a:extLst>
            </p:cNvPr>
            <p:cNvGrpSpPr/>
            <p:nvPr/>
          </p:nvGrpSpPr>
          <p:grpSpPr>
            <a:xfrm>
              <a:off x="6224154" y="4070187"/>
              <a:ext cx="1394339" cy="781855"/>
              <a:chOff x="6201680" y="4058530"/>
              <a:chExt cx="1394339" cy="781855"/>
            </a:xfrm>
          </p:grpSpPr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D6AA5566-BE94-4C65-F279-ECFCAB0BA8D1}"/>
                  </a:ext>
                </a:extLst>
              </p:cNvPr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6248675" y="4258539"/>
                <a:ext cx="1300349" cy="184666"/>
              </a:xfrm>
              <a:prstGeom prst="rect">
                <a:avLst/>
              </a:prstGeom>
              <a:noFill/>
            </p:spPr>
            <p:txBody>
              <a:bodyPr wrap="square" lIns="0" tIns="0" rIns="36000" bIns="0" rtlCol="0" anchor="t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近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6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月快捷消费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5w</a:t>
                </a:r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8012DD5D-3201-A000-64C8-40A24B345F4F}"/>
                  </a:ext>
                </a:extLst>
              </p:cNvPr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6347874" y="4457129"/>
                <a:ext cx="1101950" cy="184666"/>
              </a:xfrm>
              <a:prstGeom prst="rect">
                <a:avLst/>
              </a:prstGeom>
              <a:noFill/>
            </p:spPr>
            <p:txBody>
              <a:bodyPr wrap="square" lIns="0" tIns="0" rIns="36000" bIns="0" rtlCol="0" anchor="t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近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6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月转账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20w</a:t>
                </a:r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C3A33DBA-7ABB-BA8A-FD03-12F6D2EC58F4}"/>
                  </a:ext>
                </a:extLst>
              </p:cNvPr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6201680" y="4058530"/>
                <a:ext cx="1394339" cy="186085"/>
              </a:xfrm>
              <a:prstGeom prst="rect">
                <a:avLst/>
              </a:prstGeom>
              <a:noFill/>
            </p:spPr>
            <p:txBody>
              <a:bodyPr wrap="square" lIns="0" tIns="0" rIns="36000" bIns="0" rtlCol="0" anchor="t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最高金融资产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300w</a:t>
                </a:r>
              </a:p>
            </p:txBody>
          </p: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7AC55336-8043-304E-11D3-453D98990207}"/>
                  </a:ext>
                </a:extLst>
              </p:cNvPr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6444320" y="4655719"/>
                <a:ext cx="909058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......</a:t>
                </a:r>
                <a:r>
                  <a:rPr kumimoji="0" lang="en-US" altLang="zh-CN" sz="1200" b="0" i="0" u="heavy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 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  <a:sym typeface="+mn-ea"/>
                  </a:rPr>
                  <a:t> </a:t>
                </a:r>
              </a:p>
            </p:txBody>
          </p:sp>
        </p:grp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80B712C5-EC59-EADF-9703-5AD46750E425}"/>
              </a:ext>
            </a:extLst>
          </p:cNvPr>
          <p:cNvGrpSpPr/>
          <p:nvPr/>
        </p:nvGrpSpPr>
        <p:grpSpPr>
          <a:xfrm>
            <a:off x="618301" y="5420566"/>
            <a:ext cx="8509236" cy="1324633"/>
            <a:chOff x="625003" y="5171295"/>
            <a:chExt cx="8509236" cy="1324633"/>
          </a:xfrm>
        </p:grpSpPr>
        <p:sp>
          <p:nvSpPr>
            <p:cNvPr id="140" name="圆角矩形 139">
              <a:extLst>
                <a:ext uri="{FF2B5EF4-FFF2-40B4-BE49-F238E27FC236}">
                  <a16:creationId xmlns:a16="http://schemas.microsoft.com/office/drawing/2014/main" id="{C81E88B0-4D8D-A5C4-96F0-56E539CDA345}"/>
                </a:ext>
              </a:extLst>
            </p:cNvPr>
            <p:cNvSpPr/>
            <p:nvPr/>
          </p:nvSpPr>
          <p:spPr>
            <a:xfrm>
              <a:off x="625005" y="5171295"/>
              <a:ext cx="8509234" cy="1324633"/>
            </a:xfrm>
            <a:prstGeom prst="roundRect">
              <a:avLst>
                <a:gd name="adj" fmla="val 6916"/>
              </a:avLst>
            </a:prstGeom>
            <a:solidFill>
              <a:srgbClr val="E6F8FE"/>
            </a:solidFill>
            <a:ln w="12700" cap="flat" cmpd="sng" algn="ctr">
              <a:solidFill>
                <a:srgbClr val="4874CB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1" name="圆角矩形 140">
              <a:extLst>
                <a:ext uri="{FF2B5EF4-FFF2-40B4-BE49-F238E27FC236}">
                  <a16:creationId xmlns:a16="http://schemas.microsoft.com/office/drawing/2014/main" id="{11ADBC0E-1C41-951C-723B-49D376E6CBA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303298" y="5728219"/>
              <a:ext cx="1512000" cy="288000"/>
            </a:xfrm>
            <a:prstGeom prst="roundRect">
              <a:avLst/>
            </a:prstGeom>
            <a:solidFill>
              <a:srgbClr val="EE822F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收入线索缺乏客户</a:t>
              </a:r>
            </a:p>
          </p:txBody>
        </p: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A253BC28-65C8-99D0-456E-EC127C2CCF40}"/>
                </a:ext>
              </a:extLst>
            </p:cNvPr>
            <p:cNvGrpSpPr/>
            <p:nvPr/>
          </p:nvGrpSpPr>
          <p:grpSpPr>
            <a:xfrm>
              <a:off x="3289178" y="5390713"/>
              <a:ext cx="2524125" cy="708025"/>
              <a:chOff x="3439167" y="5697220"/>
              <a:chExt cx="2524125" cy="708025"/>
            </a:xfrm>
          </p:grpSpPr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45FC6450-1352-1518-D28E-25187CCC0BC6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4798067" y="5697220"/>
                <a:ext cx="1165225" cy="315595"/>
              </a:xfrm>
              <a:prstGeom prst="rect">
                <a:avLst/>
              </a:prstGeom>
              <a:solidFill>
                <a:srgbClr val="4874CB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E791AFE-F491-D211-1972-5C3A3FFE4B0E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3439167" y="6089650"/>
                <a:ext cx="1165225" cy="315595"/>
              </a:xfrm>
              <a:prstGeom prst="rect">
                <a:avLst/>
              </a:prstGeom>
              <a:solidFill>
                <a:srgbClr val="4874CB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61A5148D-D843-9D99-BFAB-9EEAA04FF7D8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4787272" y="6089650"/>
                <a:ext cx="1165225" cy="315595"/>
              </a:xfrm>
              <a:prstGeom prst="rect">
                <a:avLst/>
              </a:prstGeom>
              <a:solidFill>
                <a:srgbClr val="4874CB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F373029C-B0C7-9B22-3F1C-02B763763F68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3439167" y="5697220"/>
                <a:ext cx="1165225" cy="315595"/>
              </a:xfrm>
              <a:prstGeom prst="rect">
                <a:avLst/>
              </a:prstGeom>
              <a:solidFill>
                <a:srgbClr val="4874CB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1D3687C1-2A8B-EE45-7D36-D31D0550BB96}"/>
                  </a:ext>
                </a:extLst>
              </p:cNvPr>
              <p:cNvSpPr txBox="1"/>
              <p:nvPr>
                <p:custDataLst>
                  <p:tags r:id="rId56"/>
                </p:custDataLst>
              </p:nvPr>
            </p:nvSpPr>
            <p:spPr>
              <a:xfrm>
                <a:off x="3476632" y="5711825"/>
                <a:ext cx="1030605" cy="2755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874CB">
                        <a:lumMod val="50000"/>
                      </a:srgbClr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教育背景</a:t>
                </a: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0097A8B1-C64B-CE39-9938-31E14E273687}"/>
                  </a:ext>
                </a:extLst>
              </p:cNvPr>
              <p:cNvSpPr txBox="1"/>
              <p:nvPr>
                <p:custDataLst>
                  <p:tags r:id="rId57"/>
                </p:custDataLst>
              </p:nvPr>
            </p:nvSpPr>
            <p:spPr>
              <a:xfrm>
                <a:off x="4883792" y="5711825"/>
                <a:ext cx="1030605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874CB">
                        <a:lumMod val="50000"/>
                      </a:srgbClr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职业</a:t>
                </a:r>
              </a:p>
            </p:txBody>
          </p:sp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389A2142-483B-EF6B-E882-0DFA7B54F268}"/>
                  </a:ext>
                </a:extLst>
              </p:cNvPr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3476632" y="6129655"/>
                <a:ext cx="1030605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4874CB">
                        <a:lumMod val="50000"/>
                      </a:srgbClr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年龄</a:t>
                </a:r>
              </a:p>
            </p:txBody>
          </p: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375B7F97-1875-7612-5569-7B6C059E727A}"/>
                  </a:ext>
                </a:extLst>
              </p:cNvPr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4883792" y="6129655"/>
                <a:ext cx="1030605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4874CB">
                        <a:lumMod val="50000"/>
                      </a:srgbClr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区域</a:t>
                </a:r>
              </a:p>
            </p:txBody>
          </p:sp>
        </p:grpSp>
        <p:sp>
          <p:nvSpPr>
            <p:cNvPr id="143" name="圆角矩形 142">
              <a:extLst>
                <a:ext uri="{FF2B5EF4-FFF2-40B4-BE49-F238E27FC236}">
                  <a16:creationId xmlns:a16="http://schemas.microsoft.com/office/drawing/2014/main" id="{913FC7F4-683B-7AB4-4D65-46BC5E0D57B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625003" y="5268986"/>
              <a:ext cx="349488" cy="1120285"/>
            </a:xfrm>
            <a:prstGeom prst="roundRect">
              <a:avLst/>
            </a:prstGeom>
            <a:solidFill>
              <a:srgbClr val="00B0F0"/>
            </a:solidFill>
            <a:ln w="12700" cap="flat" cmpd="sng" algn="ctr">
              <a:solidFill>
                <a:srgbClr val="4874CB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模型策略    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5D430064-A2C6-00DA-B2FA-7D034B4E9BFA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3885848" y="6160288"/>
              <a:ext cx="1319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874CB">
                      <a:lumMod val="7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4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874CB">
                      <a:lumMod val="7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维网格分析</a:t>
              </a:r>
            </a:p>
          </p:txBody>
        </p:sp>
        <p:cxnSp>
          <p:nvCxnSpPr>
            <p:cNvPr id="145" name="直接连接符 18">
              <a:extLst>
                <a:ext uri="{FF2B5EF4-FFF2-40B4-BE49-F238E27FC236}">
                  <a16:creationId xmlns:a16="http://schemas.microsoft.com/office/drawing/2014/main" id="{7C762FCA-A745-F4FC-C80A-EDFB082CDC23}"/>
                </a:ext>
              </a:extLst>
            </p:cNvPr>
            <p:cNvCxnSpPr/>
            <p:nvPr/>
          </p:nvCxnSpPr>
          <p:spPr>
            <a:xfrm>
              <a:off x="3193150" y="5744193"/>
              <a:ext cx="270000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</a:ln>
            <a:effectLst/>
          </p:spPr>
        </p:cxnSp>
        <p:cxnSp>
          <p:nvCxnSpPr>
            <p:cNvPr id="146" name="直接连接符 133">
              <a:extLst>
                <a:ext uri="{FF2B5EF4-FFF2-40B4-BE49-F238E27FC236}">
                  <a16:creationId xmlns:a16="http://schemas.microsoft.com/office/drawing/2014/main" id="{B039B654-B5B8-D91F-157E-7A0D8DE18345}"/>
                </a:ext>
              </a:extLst>
            </p:cNvPr>
            <p:cNvCxnSpPr/>
            <p:nvPr/>
          </p:nvCxnSpPr>
          <p:spPr>
            <a:xfrm rot="5400000" flipH="1">
              <a:off x="4158023" y="5736426"/>
              <a:ext cx="79200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A01F3C35-73FC-8CCB-C7AA-DDC1C115E5A0}"/>
                </a:ext>
              </a:extLst>
            </p:cNvPr>
            <p:cNvSpPr/>
            <p:nvPr/>
          </p:nvSpPr>
          <p:spPr>
            <a:xfrm>
              <a:off x="8207388" y="5399105"/>
              <a:ext cx="82715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</a:rPr>
                <a:t>[20w-26w]</a:t>
              </a: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AAE2C6DB-33AF-0554-7F6A-9E005079781C}"/>
                </a:ext>
              </a:extLst>
            </p:cNvPr>
            <p:cNvSpPr/>
            <p:nvPr/>
          </p:nvSpPr>
          <p:spPr>
            <a:xfrm>
              <a:off x="8207388" y="5880889"/>
              <a:ext cx="82715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[18w-30w]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 panose="020B0503020204020204" charset="-122"/>
              </a:endParaRPr>
            </a:p>
          </p:txBody>
        </p:sp>
        <p:sp>
          <p:nvSpPr>
            <p:cNvPr id="149" name="右箭头 148">
              <a:extLst>
                <a:ext uri="{FF2B5EF4-FFF2-40B4-BE49-F238E27FC236}">
                  <a16:creationId xmlns:a16="http://schemas.microsoft.com/office/drawing/2014/main" id="{C6CCEB26-50A4-0D71-CFBF-CB66C27D768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6301866" y="5271025"/>
              <a:ext cx="1735419" cy="440826"/>
            </a:xfrm>
            <a:prstGeom prst="rightArrow">
              <a:avLst>
                <a:gd name="adj1" fmla="val 61207"/>
                <a:gd name="adj2" fmla="val 53831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FD009EC6-8901-C229-E6F2-45C7E7B2CF01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6301866" y="5352939"/>
              <a:ext cx="1784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</a:rPr>
                <a:t>硕士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</a:rPr>
                <a:t>|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</a:rPr>
                <a:t>程序员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</a:rPr>
                <a:t>|30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</a:rPr>
                <a:t>岁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</a:rPr>
                <a:t>|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</a:rPr>
                <a:t>上海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 panose="020B0503020204020204" charset="-122"/>
              </a:endParaRPr>
            </a:p>
          </p:txBody>
        </p: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714643E3-540E-E2B0-B3D3-FF863229CFAE}"/>
                </a:ext>
              </a:extLst>
            </p:cNvPr>
            <p:cNvGrpSpPr/>
            <p:nvPr/>
          </p:nvGrpSpPr>
          <p:grpSpPr>
            <a:xfrm>
              <a:off x="6301866" y="5752809"/>
              <a:ext cx="1735419" cy="440826"/>
              <a:chOff x="6157013" y="5847849"/>
              <a:chExt cx="1735419" cy="440826"/>
            </a:xfrm>
          </p:grpSpPr>
          <p:sp>
            <p:nvSpPr>
              <p:cNvPr id="152" name="右箭头 151">
                <a:extLst>
                  <a:ext uri="{FF2B5EF4-FFF2-40B4-BE49-F238E27FC236}">
                    <a16:creationId xmlns:a16="http://schemas.microsoft.com/office/drawing/2014/main" id="{4316F7EC-046C-C296-5DA5-A1ADD650F73E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6157013" y="5847849"/>
                <a:ext cx="1735419" cy="440826"/>
              </a:xfrm>
              <a:prstGeom prst="rightArrow">
                <a:avLst>
                  <a:gd name="adj1" fmla="val 61207"/>
                  <a:gd name="adj2" fmla="val 53831"/>
                </a:avLst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44D2F592-0154-1734-9F1E-55C9CA9388B4}"/>
                  </a:ext>
                </a:extLst>
              </p:cNvPr>
              <p:cNvSpPr txBox="1"/>
              <p:nvPr>
                <p:custDataLst>
                  <p:tags r:id="rId51"/>
                </p:custDataLst>
              </p:nvPr>
            </p:nvSpPr>
            <p:spPr>
              <a:xfrm>
                <a:off x="6157013" y="5929763"/>
                <a:ext cx="16644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</a:rPr>
                  <a:t>本科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</a:rPr>
                  <a:t>|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</a:rPr>
                  <a:t>教师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</a:rPr>
                  <a:t>|40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</a:rPr>
                  <a:t>岁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</a:rPr>
                  <a:t>|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微软雅黑" panose="020B0503020204020204" charset="-122"/>
                  </a:rPr>
                  <a:t>南京</a:t>
                </a:r>
              </a:p>
            </p:txBody>
          </p:sp>
        </p:grpSp>
      </p:grpSp>
      <p:sp>
        <p:nvSpPr>
          <p:cNvPr id="162" name="圆角矩形 161">
            <a:extLst>
              <a:ext uri="{FF2B5EF4-FFF2-40B4-BE49-F238E27FC236}">
                <a16:creationId xmlns:a16="http://schemas.microsoft.com/office/drawing/2014/main" id="{7DDECC28-0351-8A36-C932-115C87EF3D38}"/>
              </a:ext>
            </a:extLst>
          </p:cNvPr>
          <p:cNvSpPr/>
          <p:nvPr/>
        </p:nvSpPr>
        <p:spPr>
          <a:xfrm>
            <a:off x="612083" y="1697427"/>
            <a:ext cx="8470116" cy="1921521"/>
          </a:xfrm>
          <a:prstGeom prst="roundRect">
            <a:avLst>
              <a:gd name="adj" fmla="val 6916"/>
            </a:avLst>
          </a:prstGeom>
          <a:solidFill>
            <a:srgbClr val="FFF9EF"/>
          </a:solidFill>
          <a:ln w="12700" cap="flat" cmpd="sng" algn="ctr">
            <a:solidFill>
              <a:srgbClr val="75BD42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6879F13E-3AA1-1716-E29A-90B0D7CC767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296596" y="1980013"/>
            <a:ext cx="1512000" cy="288000"/>
          </a:xfrm>
          <a:prstGeom prst="roundRect">
            <a:avLst/>
          </a:prstGeom>
          <a:solidFill>
            <a:srgbClr val="75BD42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代发客户</a:t>
            </a:r>
          </a:p>
        </p:txBody>
      </p:sp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496A8BC9-5625-263F-811C-FA6F68EF26B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296596" y="2718228"/>
            <a:ext cx="1512000" cy="287655"/>
          </a:xfrm>
          <a:prstGeom prst="roundRect">
            <a:avLst/>
          </a:prstGeom>
          <a:solidFill>
            <a:srgbClr val="75BD42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信用卡客户</a:t>
            </a:r>
          </a:p>
        </p:txBody>
      </p:sp>
      <p:sp>
        <p:nvSpPr>
          <p:cNvPr id="165" name="圆角矩形 164">
            <a:extLst>
              <a:ext uri="{FF2B5EF4-FFF2-40B4-BE49-F238E27FC236}">
                <a16:creationId xmlns:a16="http://schemas.microsoft.com/office/drawing/2014/main" id="{9770303C-25D2-9D24-8207-FB6641AA7007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296596" y="2349293"/>
            <a:ext cx="1512000" cy="287655"/>
          </a:xfrm>
          <a:prstGeom prst="roundRect">
            <a:avLst/>
          </a:prstGeom>
          <a:solidFill>
            <a:srgbClr val="75BD42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贷款客户</a:t>
            </a:r>
          </a:p>
        </p:txBody>
      </p:sp>
      <p:sp>
        <p:nvSpPr>
          <p:cNvPr id="166" name="圆角矩形 165">
            <a:extLst>
              <a:ext uri="{FF2B5EF4-FFF2-40B4-BE49-F238E27FC236}">
                <a16:creationId xmlns:a16="http://schemas.microsoft.com/office/drawing/2014/main" id="{BD3B42B7-D13D-3D2E-985F-761047413A4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296596" y="3087163"/>
            <a:ext cx="1512000" cy="287020"/>
          </a:xfrm>
          <a:prstGeom prst="roundRect">
            <a:avLst/>
          </a:prstGeom>
          <a:solidFill>
            <a:srgbClr val="75BD42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企业主</a:t>
            </a:r>
          </a:p>
        </p:txBody>
      </p:sp>
      <p:sp>
        <p:nvSpPr>
          <p:cNvPr id="167" name="文本框 166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87E60954-56C7-A126-9865-697F932C4A95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3129412" y="1718435"/>
            <a:ext cx="797276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171450" indent="-171450" fontAlgn="auto">
              <a:lnSpc>
                <a:spcPct val="125000"/>
              </a:lnSpc>
              <a:buFont typeface="Wingdings" panose="05000000000000000000" charset="0"/>
              <a:buBlip>
                <a:blip r:embed="rId71"/>
              </a:buBlip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rgbClr val="75BD42">
                    <a:lumMod val="50000"/>
                  </a:srgbClr>
                </a:solidFill>
                <a:latin typeface="微软雅黑"/>
                <a:ea typeface="微软雅黑"/>
              </a:rPr>
              <a:t>代发数据</a:t>
            </a:r>
          </a:p>
        </p:txBody>
      </p:sp>
      <p:sp>
        <p:nvSpPr>
          <p:cNvPr id="168" name="文本框 167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2DB9F5A5-4F1B-852F-8CEF-8542CE8F266E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3129412" y="1979420"/>
            <a:ext cx="797276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171450" indent="-171450" fontAlgn="auto">
              <a:lnSpc>
                <a:spcPct val="125000"/>
              </a:lnSpc>
              <a:buFont typeface="Wingdings" panose="05000000000000000000" charset="0"/>
              <a:buBlip>
                <a:blip r:embed="rId71"/>
              </a:buBlip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rgbClr val="75BD42">
                    <a:lumMod val="50000"/>
                  </a:srgbClr>
                </a:solidFill>
                <a:latin typeface="微软雅黑"/>
                <a:ea typeface="微软雅黑"/>
              </a:rPr>
              <a:t>公积金</a:t>
            </a:r>
          </a:p>
        </p:txBody>
      </p:sp>
      <p:sp>
        <p:nvSpPr>
          <p:cNvPr id="169" name="文本框 168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BFCD0C83-E113-DBEB-18DA-F20B5C9C8F35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3129412" y="2240405"/>
            <a:ext cx="797276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171450" indent="-171450" fontAlgn="auto">
              <a:lnSpc>
                <a:spcPct val="125000"/>
              </a:lnSpc>
              <a:buFont typeface="Wingdings" panose="05000000000000000000" charset="0"/>
              <a:buBlip>
                <a:blip r:embed="rId71"/>
              </a:buBlip>
              <a:defRPr sz="12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75BD42">
                    <a:lumMod val="50000"/>
                  </a:srgbClr>
                </a:solidFill>
                <a:latin typeface="微软雅黑"/>
                <a:ea typeface="微软雅黑"/>
              </a:rPr>
              <a:t>房贷金额</a:t>
            </a:r>
          </a:p>
        </p:txBody>
      </p:sp>
      <p:sp>
        <p:nvSpPr>
          <p:cNvPr id="170" name="文本框 169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FA8F4885-3AA5-B182-FABA-DCB84B93165F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3129412" y="2501390"/>
            <a:ext cx="797276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171450" indent="-171450" fontAlgn="auto">
              <a:lnSpc>
                <a:spcPct val="125000"/>
              </a:lnSpc>
              <a:buFont typeface="Wingdings" panose="05000000000000000000" charset="0"/>
              <a:buBlip>
                <a:blip r:embed="rId71"/>
              </a:buBlip>
              <a:defRPr sz="12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75BD42">
                    <a:lumMod val="50000"/>
                  </a:srgbClr>
                </a:solidFill>
                <a:latin typeface="微软雅黑"/>
                <a:ea typeface="微软雅黑"/>
              </a:rPr>
              <a:t>背景企业</a:t>
            </a:r>
          </a:p>
        </p:txBody>
      </p:sp>
      <p:sp>
        <p:nvSpPr>
          <p:cNvPr id="171" name="文本框 170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A446A277-AB33-689A-C393-DC09AC619B40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3129412" y="3284345"/>
            <a:ext cx="797276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171450" indent="-171450" fontAlgn="auto">
              <a:lnSpc>
                <a:spcPct val="125000"/>
              </a:lnSpc>
              <a:buFont typeface="Wingdings" panose="05000000000000000000" charset="0"/>
              <a:buBlip>
                <a:blip r:embed="rId71"/>
              </a:buBlip>
              <a:defRPr sz="12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75BD42">
                    <a:lumMod val="50000"/>
                  </a:srgbClr>
                </a:solidFill>
                <a:latin typeface="微软雅黑"/>
                <a:ea typeface="微软雅黑"/>
              </a:rPr>
              <a:t>外部数据</a:t>
            </a:r>
          </a:p>
        </p:txBody>
      </p:sp>
      <p:sp>
        <p:nvSpPr>
          <p:cNvPr id="172" name="文本框 171" descr="7b0a202020202262756c6c6574223a20227b5c2263617465676f727949645c223a31303030352c5c2274656d706c61746549645c223a32303233313538337d220a7d0a">
            <a:extLst>
              <a:ext uri="{FF2B5EF4-FFF2-40B4-BE49-F238E27FC236}">
                <a16:creationId xmlns:a16="http://schemas.microsoft.com/office/drawing/2014/main" id="{4E0069F5-0AD7-4988-AA23-AB2BDB55036C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4080040" y="1731381"/>
            <a:ext cx="2019637" cy="3039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汇总近</a:t>
            </a:r>
            <a:r>
              <a:rPr lang="en-US" altLang="zh-CN" sz="1100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12</a:t>
            </a:r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个月代发金额</a:t>
            </a:r>
          </a:p>
        </p:txBody>
      </p:sp>
      <p:sp>
        <p:nvSpPr>
          <p:cNvPr id="173" name="文本框 172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3C0CFE88-A8BA-17D8-310E-C57DB886D21B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4080040" y="1993001"/>
            <a:ext cx="2019637" cy="3039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10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公积金缴存金额</a:t>
            </a:r>
            <a:r>
              <a:rPr lang="en-US" altLang="zh-CN" sz="110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/</a:t>
            </a:r>
            <a:r>
              <a:rPr lang="zh-CN" altLang="en-US" sz="110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缴存基数</a:t>
            </a:r>
          </a:p>
        </p:txBody>
      </p:sp>
      <p:sp>
        <p:nvSpPr>
          <p:cNvPr id="174" name="文本框 173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A65934D2-EBB7-9911-9F44-B9D31970E681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4080040" y="2254621"/>
            <a:ext cx="2019637" cy="3039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10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月供金额</a:t>
            </a:r>
            <a:r>
              <a:rPr lang="en-US" altLang="zh-CN" sz="110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*2</a:t>
            </a:r>
          </a:p>
        </p:txBody>
      </p:sp>
      <p:sp>
        <p:nvSpPr>
          <p:cNvPr id="175" name="文本框 174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DA26FB67-50BC-425A-E646-C4806F8568F2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4080040" y="2516241"/>
            <a:ext cx="2019637" cy="3039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10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企业营收*毛利*持股占比</a:t>
            </a:r>
          </a:p>
        </p:txBody>
      </p:sp>
      <p:sp>
        <p:nvSpPr>
          <p:cNvPr id="176" name="文本框 175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BEFAAA8B-C881-2A2A-BB2E-7D106DD51729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4039582" y="3285565"/>
            <a:ext cx="2281710" cy="3039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fontAlgn="auto">
              <a:lnSpc>
                <a:spcPct val="125000"/>
              </a:lnSpc>
              <a:defRPr sz="11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银联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/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中银保信收入标签</a:t>
            </a:r>
            <a:r>
              <a:rPr lang="zh-CN" altLang="en-US" dirty="0">
                <a:solidFill>
                  <a:srgbClr val="75BD42">
                    <a:lumMod val="75000"/>
                  </a:srgbClr>
                </a:solidFill>
                <a:latin typeface="微软雅黑"/>
                <a:ea typeface="微软雅黑"/>
              </a:rPr>
              <a:t>（洽谈）</a:t>
            </a:r>
          </a:p>
        </p:txBody>
      </p:sp>
      <p:sp>
        <p:nvSpPr>
          <p:cNvPr id="177" name="文本框 176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7D0AD750-057B-8143-BF44-6C4BC26CAFAA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3128777" y="2762375"/>
            <a:ext cx="797276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171450" indent="-171450" fontAlgn="auto">
              <a:lnSpc>
                <a:spcPct val="125000"/>
              </a:lnSpc>
              <a:buFont typeface="Wingdings" panose="05000000000000000000" charset="0"/>
              <a:buBlip>
                <a:blip r:embed="rId71"/>
              </a:buBlip>
              <a:defRPr sz="12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75BD42">
                    <a:lumMod val="50000"/>
                  </a:srgbClr>
                </a:solidFill>
                <a:latin typeface="微软雅黑"/>
                <a:ea typeface="微软雅黑"/>
              </a:rPr>
              <a:t>地税</a:t>
            </a:r>
          </a:p>
        </p:txBody>
      </p:sp>
      <p:sp>
        <p:nvSpPr>
          <p:cNvPr id="178" name="文本框 177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8FD068BF-0B22-6CD2-BB52-C3EFF9CFC95B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4079405" y="2777861"/>
            <a:ext cx="2019637" cy="3039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地税收入</a:t>
            </a:r>
          </a:p>
        </p:txBody>
      </p:sp>
      <p:sp>
        <p:nvSpPr>
          <p:cNvPr id="179" name="文本框 178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00F0B871-F993-AF97-5777-93073EDD0259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3124332" y="3023360"/>
            <a:ext cx="797276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171450" indent="-171450" fontAlgn="auto">
              <a:lnSpc>
                <a:spcPct val="125000"/>
              </a:lnSpc>
              <a:buFont typeface="Wingdings" panose="05000000000000000000" charset="0"/>
              <a:buBlip>
                <a:blip r:embed="rId71"/>
              </a:buBlip>
              <a:defRPr sz="12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75BD42">
                    <a:lumMod val="50000"/>
                  </a:srgbClr>
                </a:solidFill>
                <a:latin typeface="微软雅黑"/>
                <a:ea typeface="微软雅黑"/>
              </a:rPr>
              <a:t>收入证明</a:t>
            </a:r>
          </a:p>
        </p:txBody>
      </p:sp>
      <p:sp>
        <p:nvSpPr>
          <p:cNvPr id="180" name="文本框 179" descr="7b0a202020202262756c6c6574223a20227b5c2263617465676f727949645c223a31303030352c5c2274656d706c61746549645c223a32303233313536367d220a7d0a">
            <a:extLst>
              <a:ext uri="{FF2B5EF4-FFF2-40B4-BE49-F238E27FC236}">
                <a16:creationId xmlns:a16="http://schemas.microsoft.com/office/drawing/2014/main" id="{8C3F51E4-8C1F-43B3-D9C5-350D6658A7D8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4074960" y="3039481"/>
            <a:ext cx="2019637" cy="3039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收入凭证</a:t>
            </a:r>
          </a:p>
        </p:txBody>
      </p:sp>
      <p:sp>
        <p:nvSpPr>
          <p:cNvPr id="181" name="圆角矩形 180">
            <a:extLst>
              <a:ext uri="{FF2B5EF4-FFF2-40B4-BE49-F238E27FC236}">
                <a16:creationId xmlns:a16="http://schemas.microsoft.com/office/drawing/2014/main" id="{9060A520-7F7D-B3CB-57CB-34733DD960D2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618262" y="2078408"/>
            <a:ext cx="349488" cy="1120285"/>
          </a:xfrm>
          <a:prstGeom prst="roundRect">
            <a:avLst/>
          </a:prstGeom>
          <a:solidFill>
            <a:srgbClr val="75BD42"/>
          </a:solidFill>
          <a:ln w="12700" cap="flat" cmpd="sng" algn="ctr">
            <a:solidFill>
              <a:srgbClr val="75BD42">
                <a:lumMod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模型策略   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AE2620D4-75BC-DEE4-5739-4FA316C85F5A}"/>
              </a:ext>
            </a:extLst>
          </p:cNvPr>
          <p:cNvGrpSpPr/>
          <p:nvPr/>
        </p:nvGrpSpPr>
        <p:grpSpPr>
          <a:xfrm>
            <a:off x="254681" y="1820713"/>
            <a:ext cx="508307" cy="461665"/>
            <a:chOff x="828434" y="2411452"/>
            <a:chExt cx="508307" cy="461665"/>
          </a:xfrm>
        </p:grpSpPr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1FC7527E-1AB5-D591-69DF-64FCA8307D4E}"/>
                </a:ext>
              </a:extLst>
            </p:cNvPr>
            <p:cNvSpPr txBox="1"/>
            <p:nvPr>
              <p:custDataLst>
                <p:tags r:id="rId44"/>
              </p:custDataLst>
            </p:nvPr>
          </p:nvSpPr>
          <p:spPr>
            <a:xfrm>
              <a:off x="828434" y="2411452"/>
              <a:ext cx="508307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强置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信度</a:t>
              </a:r>
            </a:p>
          </p:txBody>
        </p:sp>
        <p:sp>
          <p:nvSpPr>
            <p:cNvPr id="184" name="流程图: 联系 9">
              <a:extLst>
                <a:ext uri="{FF2B5EF4-FFF2-40B4-BE49-F238E27FC236}">
                  <a16:creationId xmlns:a16="http://schemas.microsoft.com/office/drawing/2014/main" id="{4660F962-ACF5-7433-591B-7CFA7BE5EECD}"/>
                </a:ext>
              </a:extLst>
            </p:cNvPr>
            <p:cNvSpPr/>
            <p:nvPr/>
          </p:nvSpPr>
          <p:spPr>
            <a:xfrm>
              <a:off x="871687" y="2421147"/>
              <a:ext cx="432000" cy="432000"/>
            </a:xfrm>
            <a:prstGeom prst="flowChartConnector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25EE91F8-2FE3-91B9-A4A7-A0DECFA93E90}"/>
              </a:ext>
            </a:extLst>
          </p:cNvPr>
          <p:cNvGrpSpPr/>
          <p:nvPr/>
        </p:nvGrpSpPr>
        <p:grpSpPr>
          <a:xfrm>
            <a:off x="6295039" y="2199441"/>
            <a:ext cx="2451735" cy="440690"/>
            <a:chOff x="10038" y="2531"/>
            <a:chExt cx="3861" cy="694"/>
          </a:xfrm>
        </p:grpSpPr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C4A92E30-5DF5-2D80-0F36-D68A445F86AC}"/>
                </a:ext>
              </a:extLst>
            </p:cNvPr>
            <p:cNvSpPr/>
            <p:nvPr/>
          </p:nvSpPr>
          <p:spPr>
            <a:xfrm>
              <a:off x="13395" y="2741"/>
              <a:ext cx="505" cy="29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12w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 panose="020B0503020204020204" charset="-122"/>
              </a:endParaRPr>
            </a:p>
          </p:txBody>
        </p:sp>
        <p:sp>
          <p:nvSpPr>
            <p:cNvPr id="187" name="右箭头 186">
              <a:extLst>
                <a:ext uri="{FF2B5EF4-FFF2-40B4-BE49-F238E27FC236}">
                  <a16:creationId xmlns:a16="http://schemas.microsoft.com/office/drawing/2014/main" id="{A8DA920B-E507-9098-C0E6-10AA80F968C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038" y="2531"/>
              <a:ext cx="2733" cy="694"/>
            </a:xfrm>
            <a:prstGeom prst="rightArrow">
              <a:avLst>
                <a:gd name="adj1" fmla="val 61207"/>
                <a:gd name="adj2" fmla="val 53831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FAC448D4-6561-BB69-875D-1B496CF1ABFF}"/>
                </a:ext>
              </a:extLst>
            </p:cNvPr>
            <p:cNvSpPr/>
            <p:nvPr/>
          </p:nvSpPr>
          <p:spPr>
            <a:xfrm>
              <a:off x="10272" y="2657"/>
              <a:ext cx="2038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代发月均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10000 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CEE5E7C2-33CC-04C6-DA8B-7588014B7E5D}"/>
              </a:ext>
            </a:extLst>
          </p:cNvPr>
          <p:cNvGrpSpPr/>
          <p:nvPr/>
        </p:nvGrpSpPr>
        <p:grpSpPr>
          <a:xfrm>
            <a:off x="6295039" y="2613461"/>
            <a:ext cx="2451735" cy="440690"/>
            <a:chOff x="10038" y="3476"/>
            <a:chExt cx="3861" cy="694"/>
          </a:xfrm>
        </p:grpSpPr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8F2CB5A7-7AEC-B8F5-2E96-FAA2CA6B03F4}"/>
                </a:ext>
              </a:extLst>
            </p:cNvPr>
            <p:cNvSpPr/>
            <p:nvPr/>
          </p:nvSpPr>
          <p:spPr>
            <a:xfrm>
              <a:off x="13395" y="3720"/>
              <a:ext cx="505" cy="29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30w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 panose="020B0503020204020204" charset="-122"/>
              </a:endParaRPr>
            </a:p>
          </p:txBody>
        </p:sp>
        <p:sp>
          <p:nvSpPr>
            <p:cNvPr id="191" name="右箭头 190">
              <a:extLst>
                <a:ext uri="{FF2B5EF4-FFF2-40B4-BE49-F238E27FC236}">
                  <a16:creationId xmlns:a16="http://schemas.microsoft.com/office/drawing/2014/main" id="{BAB23537-7920-EFDE-322A-0DB1C2E2832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38" y="3476"/>
              <a:ext cx="2733" cy="694"/>
            </a:xfrm>
            <a:prstGeom prst="rightArrow">
              <a:avLst>
                <a:gd name="adj1" fmla="val 61207"/>
                <a:gd name="adj2" fmla="val 53831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B6D8C9A7-0CB3-B67C-DC63-5F89CE8A9B4C}"/>
                </a:ext>
              </a:extLst>
            </p:cNvPr>
            <p:cNvSpPr/>
            <p:nvPr/>
          </p:nvSpPr>
          <p:spPr>
            <a:xfrm>
              <a:off x="10514" y="3602"/>
              <a:ext cx="1553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房贷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12500 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DCCF5596-4A78-F674-840D-ABAE890259E2}"/>
              </a:ext>
            </a:extLst>
          </p:cNvPr>
          <p:cNvGrpSpPr/>
          <p:nvPr/>
        </p:nvGrpSpPr>
        <p:grpSpPr>
          <a:xfrm>
            <a:off x="6295039" y="3027481"/>
            <a:ext cx="2451735" cy="440690"/>
            <a:chOff x="10038" y="4379"/>
            <a:chExt cx="3861" cy="694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844459D9-D06A-1DA4-DCCD-4028700751FA}"/>
                </a:ext>
              </a:extLst>
            </p:cNvPr>
            <p:cNvSpPr/>
            <p:nvPr/>
          </p:nvSpPr>
          <p:spPr>
            <a:xfrm>
              <a:off x="13395" y="4622"/>
              <a:ext cx="505" cy="29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24w</a:t>
              </a:r>
            </a:p>
          </p:txBody>
        </p:sp>
        <p:sp>
          <p:nvSpPr>
            <p:cNvPr id="195" name="右箭头 194">
              <a:extLst>
                <a:ext uri="{FF2B5EF4-FFF2-40B4-BE49-F238E27FC236}">
                  <a16:creationId xmlns:a16="http://schemas.microsoft.com/office/drawing/2014/main" id="{1F24D52E-4DD8-2E41-6424-C3502DA0846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0038" y="4379"/>
              <a:ext cx="2733" cy="694"/>
            </a:xfrm>
            <a:prstGeom prst="rightArrow">
              <a:avLst>
                <a:gd name="adj1" fmla="val 61207"/>
                <a:gd name="adj2" fmla="val 53831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49696097-2A6F-E263-AC0E-903C2A984ACD}"/>
                </a:ext>
              </a:extLst>
            </p:cNvPr>
            <p:cNvSpPr/>
            <p:nvPr/>
          </p:nvSpPr>
          <p:spPr>
            <a:xfrm>
              <a:off x="10086" y="4575"/>
              <a:ext cx="2733" cy="29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公积金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2000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，缴存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 panose="020B0503020204020204" charset="-122"/>
                  <a:sym typeface="+mn-ea"/>
                </a:rPr>
                <a:t>10% 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197" name="文本框 196">
            <a:extLst>
              <a:ext uri="{FF2B5EF4-FFF2-40B4-BE49-F238E27FC236}">
                <a16:creationId xmlns:a16="http://schemas.microsoft.com/office/drawing/2014/main" id="{A86043B8-0159-9742-1668-7E4D13940D81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6990018" y="1376545"/>
            <a:ext cx="118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black"/>
                </a:solidFill>
                <a:latin typeface="微软雅黑"/>
                <a:ea typeface="微软雅黑"/>
              </a:rPr>
              <a:t>收入测算</a:t>
            </a:r>
          </a:p>
        </p:txBody>
      </p:sp>
      <p:sp>
        <p:nvSpPr>
          <p:cNvPr id="198" name="文本框 197" descr="7b0a20202020227461726765744d6f64756c65223a202270726f636573734f6e6c696e65466f6e7473220a7d0a">
            <a:extLst>
              <a:ext uri="{FF2B5EF4-FFF2-40B4-BE49-F238E27FC236}">
                <a16:creationId xmlns:a16="http://schemas.microsoft.com/office/drawing/2014/main" id="{BD584E42-300D-ECD2-D0EC-F95856399561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8017068" y="1432038"/>
            <a:ext cx="367235" cy="184666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ED7D31"/>
                </a:solidFill>
                <a:latin typeface="微软雅黑"/>
                <a:ea typeface="微软雅黑"/>
              </a:rPr>
              <a:t>示例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EADA5DB6-C75E-C7CA-9CEA-E3B1EC16FD23}"/>
              </a:ext>
            </a:extLst>
          </p:cNvPr>
          <p:cNvSpPr txBox="1"/>
          <p:nvPr/>
        </p:nvSpPr>
        <p:spPr>
          <a:xfrm>
            <a:off x="6225824" y="1707316"/>
            <a:ext cx="2708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i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传统客户</a:t>
            </a:r>
            <a:r>
              <a:rPr lang="en-US" altLang="zh-CN" sz="1400" b="1" i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23714775</a:t>
            </a:r>
            <a:r>
              <a:rPr lang="zh-CN" altLang="en-US" sz="1400" b="1" i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人，强线索测算收入客户</a:t>
            </a:r>
            <a:r>
              <a:rPr lang="en-US" altLang="zh-CN" sz="1400" b="1" i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4249429</a:t>
            </a:r>
            <a:r>
              <a:rPr lang="zh-CN" altLang="en-US" sz="1400" b="1" i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人（</a:t>
            </a:r>
            <a:r>
              <a:rPr lang="en-US" altLang="zh-CN" sz="1400" b="1" i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17.9%</a:t>
            </a:r>
            <a:r>
              <a:rPr lang="zh-CN" altLang="en-US" sz="1400" b="1" i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9440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4CEEE-6758-80F6-DF05-C1E13244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零售客群</a:t>
            </a:r>
            <a:r>
              <a:rPr kumimoji="1" lang="en-US" altLang="zh-CN" dirty="0"/>
              <a:t>N</a:t>
            </a:r>
            <a:r>
              <a:rPr kumimoji="1" lang="zh-CN" altLang="en-US" dirty="0"/>
              <a:t>宫格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客群运营，事半功倍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C4C463-E968-13F1-53A8-3923EA56D58F}"/>
              </a:ext>
            </a:extLst>
          </p:cNvPr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pic>
        <p:nvPicPr>
          <p:cNvPr id="6" name="图片 5" descr="图形用户界面&#10;&#10;中度可信度描述已自动生成">
            <a:extLst>
              <a:ext uri="{FF2B5EF4-FFF2-40B4-BE49-F238E27FC236}">
                <a16:creationId xmlns:a16="http://schemas.microsoft.com/office/drawing/2014/main" id="{DE1B4720-9031-6219-23B8-BF45D103C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5802"/>
          <a:stretch/>
        </p:blipFill>
        <p:spPr>
          <a:xfrm>
            <a:off x="813225" y="1489075"/>
            <a:ext cx="7739749" cy="5225623"/>
          </a:xfrm>
          <a:prstGeom prst="rect">
            <a:avLst/>
          </a:prstGeom>
          <a:effectLst>
            <a:outerShdw blurRad="1016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67AD1E-9F1B-74FD-1337-95CC42DCF01D}"/>
              </a:ext>
            </a:extLst>
          </p:cNvPr>
          <p:cNvSpPr txBox="1"/>
          <p:nvPr/>
        </p:nvSpPr>
        <p:spPr>
          <a:xfrm>
            <a:off x="1257935" y="1086485"/>
            <a:ext cx="7641590" cy="402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运用客群思维、分层制定策略，精准营销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9D5035-82ED-797A-C19A-B447CB5BB6E6}"/>
              </a:ext>
            </a:extLst>
          </p:cNvPr>
          <p:cNvSpPr txBox="1"/>
          <p:nvPr/>
        </p:nvSpPr>
        <p:spPr>
          <a:xfrm>
            <a:off x="8833982" y="2394500"/>
            <a:ext cx="3122229" cy="2638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从人生阶段、财富潜力、价值贡献三个维度完成支行零售客群划分，并聚焦同业重点经营客群，深度挖掘零售客户价值与需求，匹配客户个性化场景偏好，从产品销售为导向转向客户为中心，赋能零售客户数字化营销。</a:t>
            </a:r>
          </a:p>
        </p:txBody>
      </p:sp>
    </p:spTree>
    <p:extLst>
      <p:ext uri="{BB962C8B-B14F-4D97-AF65-F5344CB8AC3E}">
        <p14:creationId xmlns:p14="http://schemas.microsoft.com/office/powerpoint/2010/main" val="3786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3">
            <a:extLst>
              <a:ext uri="{FF2B5EF4-FFF2-40B4-BE49-F238E27FC236}">
                <a16:creationId xmlns:a16="http://schemas.microsoft.com/office/drawing/2014/main" id="{B54F8BBE-B23E-3CB2-0B22-2019757A239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41900"/>
            <a:ext cx="12192000" cy="181610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6EFF"/>
              </a:gs>
              <a:gs pos="100000">
                <a:srgbClr val="0058CD"/>
              </a:gs>
            </a:gsLst>
            <a:lin ang="5400000" scaled="1"/>
            <a:tileRect/>
          </a:gradFill>
          <a:ln w="25400" cap="flat" cmpd="sng" algn="ctr">
            <a:noFill/>
            <a:prstDash val="solid"/>
            <a:miter lim="800000"/>
          </a:ln>
          <a:effectLst>
            <a:outerShdw blurRad="317500" dist="190500" dir="5400000" sx="95000" sy="95000" algn="t" rotWithShape="0">
              <a:srgbClr val="0053FA">
                <a:alpha val="5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矩形: 圆角 13">
            <a:extLst>
              <a:ext uri="{FF2B5EF4-FFF2-40B4-BE49-F238E27FC236}">
                <a16:creationId xmlns:a16="http://schemas.microsoft.com/office/drawing/2014/main" id="{82D5E8E8-7586-915C-CD9D-743667428D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81640" y="1384346"/>
            <a:ext cx="5288400" cy="4953000"/>
          </a:xfrm>
          <a:prstGeom prst="roundRect">
            <a:avLst>
              <a:gd name="adj" fmla="val 5590"/>
            </a:avLst>
          </a:prstGeom>
          <a:solidFill>
            <a:schemeClr val="bg1"/>
          </a:solidFill>
          <a:ln w="19050" cap="flat" cmpd="sng" algn="ctr">
            <a:gradFill>
              <a:gsLst>
                <a:gs pos="0">
                  <a:srgbClr val="006EFF"/>
                </a:gs>
                <a:gs pos="100000">
                  <a:srgbClr val="0058CD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: 圆角 13">
            <a:extLst>
              <a:ext uri="{FF2B5EF4-FFF2-40B4-BE49-F238E27FC236}">
                <a16:creationId xmlns:a16="http://schemas.microsoft.com/office/drawing/2014/main" id="{F30434E8-D324-7617-51B6-1E3B1C29E8D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82574" y="1403916"/>
            <a:ext cx="5288400" cy="4953000"/>
          </a:xfrm>
          <a:prstGeom prst="roundRect">
            <a:avLst>
              <a:gd name="adj" fmla="val 5590"/>
            </a:avLst>
          </a:prstGeom>
          <a:solidFill>
            <a:schemeClr val="bg1"/>
          </a:solidFill>
          <a:ln w="19050" cap="flat" cmpd="sng" algn="ctr">
            <a:gradFill>
              <a:gsLst>
                <a:gs pos="0">
                  <a:srgbClr val="006EFF"/>
                </a:gs>
                <a:gs pos="100000">
                  <a:srgbClr val="0058CD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24CEEE-6758-80F6-DF05-C1E13244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零售客群</a:t>
            </a:r>
            <a:r>
              <a:rPr kumimoji="1" lang="en-US" altLang="zh-CN" dirty="0"/>
              <a:t>N</a:t>
            </a:r>
            <a:r>
              <a:rPr kumimoji="1" lang="zh-CN" altLang="en-US" dirty="0"/>
              <a:t>宫格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客群介绍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C4C463-E968-13F1-53A8-3923EA56D58F}"/>
              </a:ext>
            </a:extLst>
          </p:cNvPr>
          <p:cNvSpPr/>
          <p:nvPr/>
        </p:nvSpPr>
        <p:spPr>
          <a:xfrm>
            <a:off x="486854" y="41147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2C40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2C40A4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58663F-7B31-9081-48F7-841099F88C79}"/>
              </a:ext>
            </a:extLst>
          </p:cNvPr>
          <p:cNvSpPr txBox="1"/>
          <p:nvPr/>
        </p:nvSpPr>
        <p:spPr>
          <a:xfrm>
            <a:off x="803297" y="1669169"/>
            <a:ext cx="4480931" cy="456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zh-CN" sz="1600" b="1" kern="100" dirty="0">
                <a:solidFill>
                  <a:srgbClr val="1974F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颐年一族</a:t>
            </a:r>
            <a:r>
              <a:rPr lang="zh-CN" altLang="zh-CN" sz="14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：（以下条件都需满足）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65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岁以上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客户月日均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AUM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或预测年收入大于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万</a:t>
            </a: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zh-CN" sz="1600" b="1" kern="100" dirty="0">
                <a:solidFill>
                  <a:srgbClr val="1974F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夹心一代</a:t>
            </a:r>
            <a:endParaRPr lang="en-US" altLang="zh-CN" sz="1600" b="1" kern="100" dirty="0">
              <a:solidFill>
                <a:srgbClr val="1974F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客户当前持有按揭贷款或你好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贷（含线上及线下）</a:t>
            </a: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zh-CN" sz="1600" b="1" kern="100" dirty="0">
                <a:solidFill>
                  <a:srgbClr val="1974F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代发客群</a:t>
            </a:r>
            <a:endParaRPr lang="en-US" altLang="zh-CN" sz="1600" b="1" kern="100" dirty="0">
              <a:solidFill>
                <a:srgbClr val="1974F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客户近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个月有代发业务发生</a:t>
            </a: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zh-CN" sz="1600" b="1" kern="100" dirty="0">
                <a:solidFill>
                  <a:srgbClr val="1974F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亲子客群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：（以下条件都需要满足）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婚姻状态为已婚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客户年龄介于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25-34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岁之间（含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25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34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岁）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客户月日均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AUM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或预测年收入大于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万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客户偏好消费“教育类”或“文化、体育用品及器材专门零售类”场景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05A5A5-43C0-197D-8EB6-595B87BEB669}"/>
              </a:ext>
            </a:extLst>
          </p:cNvPr>
          <p:cNvSpPr txBox="1"/>
          <p:nvPr/>
        </p:nvSpPr>
        <p:spPr>
          <a:xfrm>
            <a:off x="6538858" y="1646016"/>
            <a:ext cx="5070568" cy="429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zh-CN" sz="1600" b="1" kern="100" dirty="0">
                <a:solidFill>
                  <a:srgbClr val="1974F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大企业董监高</a:t>
            </a:r>
            <a:endParaRPr lang="en-US" altLang="zh-CN" sz="1600" b="1" kern="100" dirty="0">
              <a:solidFill>
                <a:srgbClr val="1974F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个人客户在企业内任职股法高且背景企业为我行存量大型企业</a:t>
            </a:r>
            <a:endParaRPr lang="zh-CN" altLang="zh-CN" sz="1400" kern="100" dirty="0">
              <a:solidFill>
                <a:srgbClr val="1974F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zh-CN" sz="1600" b="1" kern="100" dirty="0">
                <a:solidFill>
                  <a:srgbClr val="1974F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小企业主</a:t>
            </a:r>
            <a:endParaRPr lang="en-US" altLang="zh-CN" sz="1600" b="1" kern="100" dirty="0">
              <a:solidFill>
                <a:srgbClr val="1974F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个人客户在企业内任职股法高且背景企业为我行存量小微企业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zh-CN" sz="1600" b="1" kern="100" dirty="0">
                <a:solidFill>
                  <a:srgbClr val="1974F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中产精英</a:t>
            </a:r>
            <a:r>
              <a:rPr lang="zh-CN" altLang="en-US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（以下条件都需要满足）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客户年龄介于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35-65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岁之间（含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35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65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岁）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客户月日均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AUM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大于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万或预测年收入大于</a:t>
            </a:r>
            <a:r>
              <a:rPr lang="en-US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50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万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zh-CN" sz="1600" b="1" kern="100" dirty="0">
                <a:solidFill>
                  <a:srgbClr val="1974F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金饭碗客群</a:t>
            </a: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zh-CN" altLang="zh-CN" sz="14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背景企业为我行存量对公客户，且企业性质疑似政府机关或事业单位，个人客户在企业内任职包含股份高、普通员工等</a:t>
            </a:r>
          </a:p>
        </p:txBody>
      </p:sp>
    </p:spTree>
    <p:extLst>
      <p:ext uri="{BB962C8B-B14F-4D97-AF65-F5344CB8AC3E}">
        <p14:creationId xmlns:p14="http://schemas.microsoft.com/office/powerpoint/2010/main" val="26099478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84d5136-3581-4974-99dc-2554ad963f5c}"/>
  <p:tag name="TABLE_ENDDRAG_ORIGIN_RECT" val="648*390"/>
  <p:tag name="TABLE_ENDDRAG_RECT" val="3*105*648*39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【经典蓝】定制级工作型灵感手册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1D78FA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工作型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>
            <a:alpha val="70000"/>
          </a:schemeClr>
        </a:solidFill>
        <a:ln>
          <a:noFill/>
        </a:ln>
      </a:spPr>
      <a:bodyPr/>
      <a:lstStyle/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11348</TotalTime>
  <Words>2610</Words>
  <Application>Microsoft Macintosh PowerPoint</Application>
  <PresentationFormat>宽屏</PresentationFormat>
  <Paragraphs>371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6" baseType="lpstr">
      <vt:lpstr>等线</vt:lpstr>
      <vt:lpstr>等线 Light</vt:lpstr>
      <vt:lpstr>黑体</vt:lpstr>
      <vt:lpstr>华文楷体</vt:lpstr>
      <vt:lpstr>华文行楷</vt:lpstr>
      <vt:lpstr>KaiTi</vt:lpstr>
      <vt:lpstr>KaiTi</vt:lpstr>
      <vt:lpstr>思源黑体 CN Bold</vt:lpstr>
      <vt:lpstr>思源黑体 CN Regular</vt:lpstr>
      <vt:lpstr>微软雅黑</vt:lpstr>
      <vt:lpstr>微软雅黑</vt:lpstr>
      <vt:lpstr>OPPOSans R</vt:lpstr>
      <vt:lpstr>Roboto Bold</vt:lpstr>
      <vt:lpstr>Roboto Regular</vt:lpstr>
      <vt:lpstr>Arial</vt:lpstr>
      <vt:lpstr>Calibri</vt:lpstr>
      <vt:lpstr>Open Sans</vt:lpstr>
      <vt:lpstr>Wingdings</vt:lpstr>
      <vt:lpstr>1_Office 主题​​</vt:lpstr>
      <vt:lpstr>2_Office 主题​​</vt:lpstr>
      <vt:lpstr>PowerPoint 演示文稿</vt:lpstr>
      <vt:lpstr>支行大厅助力支行进行数智化转型</vt:lpstr>
      <vt:lpstr>什么是支行大厅？</vt:lpstr>
      <vt:lpstr>以客获客——探索支行朋友圈</vt:lpstr>
      <vt:lpstr>以客获客——探索支行朋友圈</vt:lpstr>
      <vt:lpstr>以客获客——4A客户介绍</vt:lpstr>
      <vt:lpstr>以客获客——零售客户收入预测模型逻辑</vt:lpstr>
      <vt:lpstr>零售客群N宫格——客群运营，事半功倍</vt:lpstr>
      <vt:lpstr>零售客群N宫格——客群介绍</vt:lpstr>
      <vt:lpstr>地图获客——商机地图，决胜之道</vt:lpstr>
      <vt:lpstr>地图获客——商机地图，决胜之道</vt:lpstr>
      <vt:lpstr>地图获客——支行周边3公里</vt:lpstr>
      <vt:lpstr>地图获客——优质白名单营销</vt:lpstr>
      <vt:lpstr>地图获客——营销画像</vt:lpstr>
      <vt:lpstr>地图获客——营销线索动态</vt:lpstr>
      <vt:lpstr>地图获客——园区营销</vt:lpstr>
      <vt:lpstr>地图获客——园区画像</vt:lpstr>
      <vt:lpstr>地图获客——网格经营分析</vt:lpstr>
      <vt:lpstr>地图获客——产业获客</vt:lpstr>
      <vt:lpstr>营销地图--产业获客</vt:lpstr>
      <vt:lpstr>同业动态——市场动态，加速感知</vt:lpstr>
      <vt:lpstr>开门红战报——直观展示关键指标完成进度</vt:lpstr>
      <vt:lpstr>存款直播间——360°全方位存款动态监测追踪</vt:lpstr>
      <vt:lpstr>经营早夕报——支行业绩概况早知道</vt:lpstr>
      <vt:lpstr>问题反馈渠道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x3944</dc:creator>
  <cp:lastModifiedBy>ziqiao wang</cp:lastModifiedBy>
  <cp:revision>21</cp:revision>
  <dcterms:created xsi:type="dcterms:W3CDTF">2023-12-11T06:29:31Z</dcterms:created>
  <dcterms:modified xsi:type="dcterms:W3CDTF">2024-03-18T07:34:01Z</dcterms:modified>
</cp:coreProperties>
</file>